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8" r:id="rId2"/>
    <p:sldId id="276" r:id="rId3"/>
    <p:sldId id="278" r:id="rId4"/>
    <p:sldId id="277" r:id="rId5"/>
    <p:sldId id="284" r:id="rId6"/>
    <p:sldId id="285" r:id="rId7"/>
    <p:sldId id="281" r:id="rId8"/>
    <p:sldId id="282" r:id="rId9"/>
    <p:sldId id="280" r:id="rId10"/>
    <p:sldId id="326" r:id="rId11"/>
    <p:sldId id="312" r:id="rId12"/>
    <p:sldId id="288" r:id="rId13"/>
    <p:sldId id="307" r:id="rId14"/>
    <p:sldId id="289" r:id="rId15"/>
    <p:sldId id="308" r:id="rId16"/>
    <p:sldId id="328" r:id="rId17"/>
    <p:sldId id="313" r:id="rId18"/>
    <p:sldId id="286" r:id="rId19"/>
    <p:sldId id="333" r:id="rId20"/>
    <p:sldId id="334" r:id="rId21"/>
    <p:sldId id="335" r:id="rId22"/>
    <p:sldId id="336" r:id="rId23"/>
    <p:sldId id="337" r:id="rId24"/>
    <p:sldId id="306" r:id="rId25"/>
    <p:sldId id="317" r:id="rId26"/>
    <p:sldId id="318" r:id="rId27"/>
    <p:sldId id="309" r:id="rId28"/>
    <p:sldId id="322" r:id="rId29"/>
    <p:sldId id="323" r:id="rId30"/>
    <p:sldId id="324" r:id="rId31"/>
    <p:sldId id="340" r:id="rId32"/>
    <p:sldId id="316" r:id="rId33"/>
    <p:sldId id="327" r:id="rId34"/>
    <p:sldId id="319" r:id="rId35"/>
    <p:sldId id="320" r:id="rId36"/>
    <p:sldId id="325" r:id="rId37"/>
    <p:sldId id="331" r:id="rId38"/>
    <p:sldId id="341" r:id="rId39"/>
    <p:sldId id="330" r:id="rId40"/>
    <p:sldId id="332" r:id="rId41"/>
    <p:sldId id="329" r:id="rId42"/>
    <p:sldId id="338" r:id="rId43"/>
    <p:sldId id="339" r:id="rId44"/>
  </p:sldIdLst>
  <p:sldSz cx="9144000" cy="6858000" type="screen4x3"/>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C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80" autoAdjust="0"/>
  </p:normalViewPr>
  <p:slideViewPr>
    <p:cSldViewPr>
      <p:cViewPr varScale="1">
        <p:scale>
          <a:sx n="63" d="100"/>
          <a:sy n="63" d="100"/>
        </p:scale>
        <p:origin x="1056" y="53"/>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390A1-EFA7-4975-B307-3ED18211B739}" type="datetimeFigureOut">
              <a:rPr lang="en-US" smtClean="0"/>
              <a:pPr/>
              <a:t>2/15/2017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B6DF01-BD0A-4C66-A064-3E3C7A4D4B0A}" type="slidenum">
              <a:rPr lang="en-US" smtClean="0"/>
              <a:pPr/>
              <a:t>‹#›</a:t>
            </a:fld>
            <a:endParaRPr lang="en-US"/>
          </a:p>
        </p:txBody>
      </p:sp>
    </p:spTree>
    <p:extLst>
      <p:ext uri="{BB962C8B-B14F-4D97-AF65-F5344CB8AC3E}">
        <p14:creationId xmlns:p14="http://schemas.microsoft.com/office/powerpoint/2010/main" val="115995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sciencedirect.com/science/article/pii/S0016706115000427#t0015"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Statistical_dispersion" TargetMode="External"/><Relationship Id="rId13" Type="http://schemas.openxmlformats.org/officeDocument/2006/relationships/hyperlink" Target="https://en.wikipedia.org/wiki/Errors_and_residuals_in_statistics"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Variance" TargetMode="External"/><Relationship Id="rId12" Type="http://schemas.openxmlformats.org/officeDocument/2006/relationships/hyperlink" Target="https://en.wikipedia.org/wiki/Statistical_hypothesis_testing" TargetMode="External"/><Relationship Id="rId17" Type="http://schemas.openxmlformats.org/officeDocument/2006/relationships/hyperlink" Target="https://en.wikipedia.org/wiki/Location_test" TargetMode="External"/><Relationship Id="rId2" Type="http://schemas.openxmlformats.org/officeDocument/2006/relationships/slide" Target="../slides/slide13.xml"/><Relationship Id="rId16" Type="http://schemas.openxmlformats.org/officeDocument/2006/relationships/hyperlink" Target="https://en.wikipedia.org/wiki/Heteroscedasticity#cite_note-3" TargetMode="External"/><Relationship Id="rId1" Type="http://schemas.openxmlformats.org/officeDocument/2006/relationships/notesMaster" Target="../notesMasters/notesMaster1.xml"/><Relationship Id="rId6" Type="http://schemas.openxmlformats.org/officeDocument/2006/relationships/hyperlink" Target="https://en.wikipedia.org/wiki/Ancient_Greek" TargetMode="External"/><Relationship Id="rId11" Type="http://schemas.openxmlformats.org/officeDocument/2006/relationships/hyperlink" Target="https://en.wikipedia.org/wiki/Analysis_of_variance" TargetMode="External"/><Relationship Id="rId5" Type="http://schemas.openxmlformats.org/officeDocument/2006/relationships/hyperlink" Target="https://en.wikipedia.org/wiki/Heteroscedasticity#cite_note-1" TargetMode="External"/><Relationship Id="rId15" Type="http://schemas.openxmlformats.org/officeDocument/2006/relationships/hyperlink" Target="https://en.wikipedia.org/wiki/Heteroscedasticity#cite_note-2" TargetMode="External"/><Relationship Id="rId10" Type="http://schemas.openxmlformats.org/officeDocument/2006/relationships/hyperlink" Target="https://en.wikipedia.org/wiki/Regression_analysis" TargetMode="External"/><Relationship Id="rId4" Type="http://schemas.openxmlformats.org/officeDocument/2006/relationships/hyperlink" Target="https://en.wikipedia.org/wiki/Random_variable" TargetMode="External"/><Relationship Id="rId9" Type="http://schemas.openxmlformats.org/officeDocument/2006/relationships/hyperlink" Target="https://en.wikipedia.org/wiki/Homoscedasticity" TargetMode="External"/><Relationship Id="rId14" Type="http://schemas.openxmlformats.org/officeDocument/2006/relationships/hyperlink" Target="https://en.wikipedia.org/wiki/Ordinary_least_squares"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KSSL participates in the International Soil Exchange, and receives 4 samples quarterly from </a:t>
            </a:r>
            <a:r>
              <a:rPr lang="en-US" dirty="0" err="1" smtClean="0"/>
              <a:t>Wageningen</a:t>
            </a:r>
            <a:r>
              <a:rPr lang="en-US" dirty="0" smtClean="0"/>
              <a:t> University (</a:t>
            </a:r>
            <a:r>
              <a:rPr lang="en-US" dirty="0" err="1" smtClean="0"/>
              <a:t>Wageningen</a:t>
            </a:r>
            <a:r>
              <a:rPr lang="en-US" dirty="0" smtClean="0"/>
              <a:t>, 2010), There are about 20 or so laboratories around the world that participate.  These error are important</a:t>
            </a:r>
            <a:r>
              <a:rPr lang="en-US" baseline="0" dirty="0" smtClean="0"/>
              <a:t> (especially for research), but are usually less than field based errors.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Field measurements of remotes sensing can</a:t>
            </a:r>
            <a:r>
              <a:rPr lang="en-US" baseline="0" dirty="0" smtClean="0"/>
              <a:t> have errors in location or value.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other source of uncertainty of the use of what we call </a:t>
            </a:r>
            <a:r>
              <a:rPr lang="en-US" dirty="0" err="1" smtClean="0"/>
              <a:t>pedotransfer</a:t>
            </a:r>
            <a:r>
              <a:rPr lang="en-US" dirty="0" smtClean="0"/>
              <a:t> functions (</a:t>
            </a:r>
            <a:r>
              <a:rPr lang="en-US" dirty="0" err="1" smtClean="0"/>
              <a:t>ptf</a:t>
            </a:r>
            <a:r>
              <a:rPr lang="en-US" dirty="0" smtClean="0"/>
              <a:t>) to predict (model) a measured soil property from another measured soil property.</a:t>
            </a:r>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4</a:t>
            </a:fld>
            <a:endParaRPr lang="en-US"/>
          </a:p>
        </p:txBody>
      </p:sp>
    </p:spTree>
    <p:extLst>
      <p:ext uri="{BB962C8B-B14F-4D97-AF65-F5344CB8AC3E}">
        <p14:creationId xmlns:p14="http://schemas.microsoft.com/office/powerpoint/2010/main" val="2671632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21</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K-fold</a:t>
            </a:r>
          </a:p>
          <a:p>
            <a:r>
              <a:rPr lang="en-US" sz="1200" kern="1200" dirty="0" smtClean="0">
                <a:solidFill>
                  <a:schemeClr val="tx1"/>
                </a:solidFill>
                <a:effectLst/>
                <a:latin typeface="+mn-lt"/>
                <a:ea typeface="+mn-ea"/>
                <a:cs typeface="+mn-cs"/>
              </a:rPr>
              <a:t>–a variation</a:t>
            </a:r>
            <a:r>
              <a:rPr lang="en-US" sz="1200" kern="1200" baseline="0" dirty="0" smtClean="0">
                <a:solidFill>
                  <a:schemeClr val="tx1"/>
                </a:solidFill>
                <a:effectLst/>
                <a:latin typeface="+mn-lt"/>
                <a:ea typeface="+mn-ea"/>
                <a:cs typeface="+mn-cs"/>
              </a:rPr>
              <a:t> of leave-one-out where K does not equal N; instead K is user specified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-all the samples in the dataset are eventually used for both training and testing</a:t>
            </a:r>
          </a:p>
          <a:p>
            <a:r>
              <a:rPr lang="en-GB" altLang="en-US" dirty="0" smtClean="0"/>
              <a:t>-averages</a:t>
            </a:r>
            <a:r>
              <a:rPr lang="en-GB" altLang="en-US" baseline="0" dirty="0" smtClean="0"/>
              <a:t> error across all folds to determine x-validation error</a:t>
            </a:r>
          </a:p>
          <a:p>
            <a:r>
              <a:rPr lang="en-GB" altLang="en-US" baseline="0" dirty="0" smtClean="0"/>
              <a:t>-</a:t>
            </a:r>
            <a:r>
              <a:rPr lang="en-US" sz="1200" kern="1200" dirty="0" smtClean="0">
                <a:solidFill>
                  <a:schemeClr val="tx1"/>
                </a:solidFill>
                <a:effectLst/>
                <a:latin typeface="+mn-lt"/>
                <a:ea typeface="+mn-ea"/>
                <a:cs typeface="+mn-cs"/>
              </a:rPr>
              <a:t>The choice of K, is a classic problem of bias-variance trade-off</a:t>
            </a:r>
            <a:br>
              <a:rPr lang="en-US" sz="1200" kern="1200" dirty="0" smtClean="0">
                <a:solidFill>
                  <a:schemeClr val="tx1"/>
                </a:solidFill>
                <a:effectLst/>
                <a:latin typeface="+mn-lt"/>
                <a:ea typeface="+mn-ea"/>
                <a:cs typeface="+mn-cs"/>
              </a:rPr>
            </a:br>
            <a:endParaRPr lang="en-GB" altLang="en-US" dirty="0" smtClean="0"/>
          </a:p>
        </p:txBody>
      </p:sp>
    </p:spTree>
    <p:extLst>
      <p:ext uri="{BB962C8B-B14F-4D97-AF65-F5344CB8AC3E}">
        <p14:creationId xmlns:p14="http://schemas.microsoft.com/office/powerpoint/2010/main" val="1663619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22</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Jack-knife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the previous cross-validation examples, we’ve computed a statistic on the left-out sample(s) (</a:t>
            </a:r>
            <a:r>
              <a:rPr lang="en-US" dirty="0" err="1" smtClean="0"/>
              <a:t>ie</a:t>
            </a:r>
            <a:r>
              <a:rPr lang="en-US" dirty="0" smtClean="0"/>
              <a:t> trained</a:t>
            </a:r>
            <a:r>
              <a:rPr lang="en-US" baseline="0" dirty="0" smtClean="0"/>
              <a:t> the model and tested it on the left out samples—we then averaged all errors together to reach an overall MSE)</a:t>
            </a:r>
            <a:r>
              <a:rPr lang="en-US" dirty="0" smtClean="0"/>
              <a:t>. In jackknifing, you compute a statistic from the left-out samples and</a:t>
            </a:r>
            <a:r>
              <a:rPr lang="en-US" baseline="0" dirty="0" smtClean="0"/>
              <a:t> compare it to the corresponding statistic computed from the entire sample….estimating the bias of a statistic. </a:t>
            </a:r>
            <a:endParaRPr lang="en-US" dirty="0" smtClean="0"/>
          </a:p>
        </p:txBody>
      </p:sp>
    </p:spTree>
    <p:extLst>
      <p:ext uri="{BB962C8B-B14F-4D97-AF65-F5344CB8AC3E}">
        <p14:creationId xmlns:p14="http://schemas.microsoft.com/office/powerpoint/2010/main" val="2265629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23</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Both</a:t>
            </a:r>
            <a:r>
              <a:rPr lang="en-US" baseline="0" dirty="0" smtClean="0"/>
              <a:t> </a:t>
            </a:r>
            <a:r>
              <a:rPr lang="en-US" dirty="0" smtClean="0"/>
              <a:t>jack-knife and </a:t>
            </a:r>
            <a:r>
              <a:rPr lang="en-US" baseline="0" dirty="0" smtClean="0"/>
              <a:t>b</a:t>
            </a:r>
            <a:r>
              <a:rPr lang="en-US" dirty="0" smtClean="0"/>
              <a:t>ootstrapping estimate the bias and standard error (variance) of a statistic (mean, median, r, etc.) by leaving out one or more observations at a time from the sample set. </a:t>
            </a:r>
            <a:r>
              <a:rPr lang="nl-NL" dirty="0" smtClean="0"/>
              <a:t>Bootstrap, however, is a random variation of Jack-knife.</a:t>
            </a:r>
          </a:p>
          <a:p>
            <a:pPr marL="0" marR="0" lvl="1" indent="0" algn="l" defTabSz="914400" rtl="0" eaLnBrk="1" fontAlgn="auto" latinLnBrk="0" hangingPunct="1">
              <a:lnSpc>
                <a:spcPct val="100000"/>
              </a:lnSpc>
              <a:spcBef>
                <a:spcPts val="0"/>
              </a:spcBef>
              <a:spcAft>
                <a:spcPts val="0"/>
              </a:spcAft>
              <a:buClrTx/>
              <a:buSzTx/>
              <a:buFontTx/>
              <a:buNone/>
              <a:tabLst/>
              <a:defRPr/>
            </a:pPr>
            <a:endParaRPr lang="nl-NL" dirty="0" smtClean="0"/>
          </a:p>
          <a:p>
            <a:r>
              <a:rPr lang="en-US" dirty="0" smtClean="0"/>
              <a:t>In statistics, </a:t>
            </a:r>
            <a:r>
              <a:rPr lang="en-US" b="1" dirty="0" smtClean="0"/>
              <a:t>bootstrapping</a:t>
            </a:r>
            <a:r>
              <a:rPr lang="en-US" dirty="0" smtClean="0"/>
              <a:t> can refer to any test or metric that relies on random sampling with replacement.</a:t>
            </a:r>
            <a:r>
              <a:rPr lang="en-US" sz="1200" kern="1200" dirty="0" smtClean="0">
                <a:solidFill>
                  <a:schemeClr val="tx1"/>
                </a:solidFill>
                <a:effectLst/>
                <a:latin typeface="+mn-lt"/>
                <a:ea typeface="+mn-ea"/>
                <a:cs typeface="+mn-cs"/>
              </a:rPr>
              <a:t> Also called Monte-Carlo sampling.</a:t>
            </a:r>
          </a:p>
        </p:txBody>
      </p:sp>
    </p:spTree>
    <p:extLst>
      <p:ext uri="{BB962C8B-B14F-4D97-AF65-F5344CB8AC3E}">
        <p14:creationId xmlns:p14="http://schemas.microsoft.com/office/powerpoint/2010/main" val="1702897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model</a:t>
            </a:r>
            <a:r>
              <a:rPr lang="en-US" sz="1200" kern="1200" baseline="0" dirty="0" smtClean="0">
                <a:solidFill>
                  <a:schemeClr val="tx1"/>
                </a:solidFill>
                <a:effectLst/>
                <a:latin typeface="+mn-lt"/>
                <a:ea typeface="+mn-ea"/>
                <a:cs typeface="+mn-cs"/>
              </a:rPr>
              <a:t> is tested against the same data it was developed with.</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Thompson, James A., Eugenia M. Pena-</a:t>
            </a:r>
            <a:r>
              <a:rPr lang="en-US" sz="1200" kern="1200" dirty="0" err="1" smtClean="0">
                <a:solidFill>
                  <a:schemeClr val="tx1"/>
                </a:solidFill>
                <a:effectLst/>
                <a:latin typeface="+mn-lt"/>
                <a:ea typeface="+mn-ea"/>
                <a:cs typeface="+mn-cs"/>
              </a:rPr>
              <a:t>Yewtukhiw</a:t>
            </a:r>
            <a:r>
              <a:rPr lang="en-US" sz="1200" kern="1200" dirty="0" smtClean="0">
                <a:solidFill>
                  <a:schemeClr val="tx1"/>
                </a:solidFill>
                <a:effectLst/>
                <a:latin typeface="+mn-lt"/>
                <a:ea typeface="+mn-ea"/>
                <a:cs typeface="+mn-cs"/>
              </a:rPr>
              <a:t>, and John H. Grove. "Soil–landscape modeling across a physiographic region: Topographic patterns and model transportability." </a:t>
            </a:r>
            <a:r>
              <a:rPr lang="en-US" sz="1200" i="1" kern="1200" dirty="0" err="1" smtClean="0">
                <a:solidFill>
                  <a:schemeClr val="tx1"/>
                </a:solidFill>
                <a:effectLst/>
                <a:latin typeface="+mn-lt"/>
                <a:ea typeface="+mn-ea"/>
                <a:cs typeface="+mn-cs"/>
              </a:rPr>
              <a:t>Geoderma</a:t>
            </a:r>
            <a:r>
              <a:rPr lang="en-US" sz="1200" kern="1200" dirty="0" smtClean="0">
                <a:solidFill>
                  <a:schemeClr val="tx1"/>
                </a:solidFill>
                <a:effectLst/>
                <a:latin typeface="+mn-lt"/>
                <a:ea typeface="+mn-ea"/>
                <a:cs typeface="+mn-cs"/>
              </a:rPr>
              <a:t> 133.1 (2006): 57-70.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27</a:t>
            </a:fld>
            <a:endParaRPr lang="en-US"/>
          </a:p>
        </p:txBody>
      </p:sp>
    </p:spTree>
    <p:extLst>
      <p:ext uri="{BB962C8B-B14F-4D97-AF65-F5344CB8AC3E}">
        <p14:creationId xmlns:p14="http://schemas.microsoft.com/office/powerpoint/2010/main" val="1683461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61BA4AD-F306-45A3-AB19-8812DE29EEF0}" type="slidenum">
              <a:rPr lang="en-US" altLang="en-US" sz="1300" smtClean="0"/>
              <a:pPr>
                <a:spcBef>
                  <a:spcPct val="0"/>
                </a:spcBef>
              </a:pPr>
              <a:t>28</a:t>
            </a:fld>
            <a:endParaRPr lang="en-US" altLang="en-US" sz="1300"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Overview of the kinds of accuracy that will be introduced in the next three slides. </a:t>
            </a:r>
          </a:p>
        </p:txBody>
      </p:sp>
    </p:spTree>
    <p:extLst>
      <p:ext uri="{BB962C8B-B14F-4D97-AF65-F5344CB8AC3E}">
        <p14:creationId xmlns:p14="http://schemas.microsoft.com/office/powerpoint/2010/main" val="15836714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898243-8F0E-4744-9B6C-437819D175F9}" type="slidenum">
              <a:rPr lang="en-US" altLang="en-US" sz="1300" smtClean="0"/>
              <a:pPr>
                <a:spcBef>
                  <a:spcPct val="0"/>
                </a:spcBef>
              </a:pPr>
              <a:t>29</a:t>
            </a:fld>
            <a:endParaRPr lang="en-US" altLang="en-US" sz="13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Let’s populate an error matrix with the accuracy assessment data from the San Rafael Swell (Nield et al., 2007).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Nield, S. J., J. L. </a:t>
            </a:r>
            <a:r>
              <a:rPr lang="en-US" sz="1200" kern="1200" dirty="0" err="1" smtClean="0">
                <a:solidFill>
                  <a:schemeClr val="tx1"/>
                </a:solidFill>
                <a:effectLst/>
                <a:latin typeface="+mn-lt"/>
                <a:ea typeface="+mn-ea"/>
                <a:cs typeface="+mn-cs"/>
              </a:rPr>
              <a:t>Boettinger</a:t>
            </a:r>
            <a:r>
              <a:rPr lang="en-US" sz="1200" kern="1200" dirty="0" smtClean="0">
                <a:solidFill>
                  <a:schemeClr val="tx1"/>
                </a:solidFill>
                <a:effectLst/>
                <a:latin typeface="+mn-lt"/>
                <a:ea typeface="+mn-ea"/>
                <a:cs typeface="+mn-cs"/>
              </a:rPr>
              <a:t>, and R. D. Ramsey. "Digitally mapping </a:t>
            </a:r>
            <a:r>
              <a:rPr lang="en-US" sz="1200" kern="1200" dirty="0" err="1" smtClean="0">
                <a:solidFill>
                  <a:schemeClr val="tx1"/>
                </a:solidFill>
                <a:effectLst/>
                <a:latin typeface="+mn-lt"/>
                <a:ea typeface="+mn-ea"/>
                <a:cs typeface="+mn-cs"/>
              </a:rPr>
              <a:t>gypsic</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natric</a:t>
            </a:r>
            <a:r>
              <a:rPr lang="en-US" sz="1200" kern="1200" dirty="0" smtClean="0">
                <a:solidFill>
                  <a:schemeClr val="tx1"/>
                </a:solidFill>
                <a:effectLst/>
                <a:latin typeface="+mn-lt"/>
                <a:ea typeface="+mn-ea"/>
                <a:cs typeface="+mn-cs"/>
              </a:rPr>
              <a:t> soil areas using Landsat ETM data." </a:t>
            </a:r>
            <a:r>
              <a:rPr lang="en-US" sz="1200" i="1" kern="1200" dirty="0" smtClean="0">
                <a:solidFill>
                  <a:schemeClr val="tx1"/>
                </a:solidFill>
                <a:effectLst/>
                <a:latin typeface="+mn-lt"/>
                <a:ea typeface="+mn-ea"/>
                <a:cs typeface="+mn-cs"/>
              </a:rPr>
              <a:t>Soil Science Society of America Journal</a:t>
            </a:r>
            <a:r>
              <a:rPr lang="en-US" sz="1200" kern="1200" dirty="0" smtClean="0">
                <a:solidFill>
                  <a:schemeClr val="tx1"/>
                </a:solidFill>
                <a:effectLst/>
                <a:latin typeface="+mn-lt"/>
                <a:ea typeface="+mn-ea"/>
                <a:cs typeface="+mn-cs"/>
              </a:rPr>
              <a:t> 71.1 (2007): 245-252.</a:t>
            </a:r>
          </a:p>
          <a:p>
            <a:pPr eaLnBrk="1" hangingPunct="1"/>
            <a:endParaRPr lang="en-US" altLang="en-US" dirty="0" smtClean="0"/>
          </a:p>
        </p:txBody>
      </p:sp>
    </p:spTree>
    <p:extLst>
      <p:ext uri="{BB962C8B-B14F-4D97-AF65-F5344CB8AC3E}">
        <p14:creationId xmlns:p14="http://schemas.microsoft.com/office/powerpoint/2010/main" val="2240918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898243-8F0E-4744-9B6C-437819D175F9}" type="slidenum">
              <a:rPr lang="en-US" altLang="en-US" sz="1300" smtClean="0"/>
              <a:pPr>
                <a:spcBef>
                  <a:spcPct val="0"/>
                </a:spcBef>
              </a:pPr>
              <a:t>30</a:t>
            </a:fld>
            <a:endParaRPr lang="en-US" altLang="en-US" sz="13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Let’s populate an error matrix with the accuracy assessment data from the San Rafael Swell (Nield et al., 2007).  </a:t>
            </a:r>
          </a:p>
        </p:txBody>
      </p:sp>
    </p:spTree>
    <p:extLst>
      <p:ext uri="{BB962C8B-B14F-4D97-AF65-F5344CB8AC3E}">
        <p14:creationId xmlns:p14="http://schemas.microsoft.com/office/powerpoint/2010/main" val="3807624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External validation – the model</a:t>
            </a:r>
            <a:r>
              <a:rPr lang="en-US" baseline="0" dirty="0" smtClean="0"/>
              <a:t> from one region is being applied to another</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Thompson, James A., Eugenia M. Pena-</a:t>
            </a:r>
            <a:r>
              <a:rPr lang="en-US" sz="1200" kern="1200" dirty="0" err="1" smtClean="0">
                <a:solidFill>
                  <a:schemeClr val="tx1"/>
                </a:solidFill>
                <a:effectLst/>
                <a:latin typeface="+mn-lt"/>
                <a:ea typeface="+mn-ea"/>
                <a:cs typeface="+mn-cs"/>
              </a:rPr>
              <a:t>Yewtukhiw</a:t>
            </a:r>
            <a:r>
              <a:rPr lang="en-US" sz="1200" kern="1200" dirty="0" smtClean="0">
                <a:solidFill>
                  <a:schemeClr val="tx1"/>
                </a:solidFill>
                <a:effectLst/>
                <a:latin typeface="+mn-lt"/>
                <a:ea typeface="+mn-ea"/>
                <a:cs typeface="+mn-cs"/>
              </a:rPr>
              <a:t>, and John H. Grove. "Soil–landscape modeling across a physiographic region: Topographic patterns and model transportability." </a:t>
            </a:r>
            <a:r>
              <a:rPr lang="en-US" sz="1200" i="1" kern="1200" dirty="0" err="1" smtClean="0">
                <a:solidFill>
                  <a:schemeClr val="tx1"/>
                </a:solidFill>
                <a:effectLst/>
                <a:latin typeface="+mn-lt"/>
                <a:ea typeface="+mn-ea"/>
                <a:cs typeface="+mn-cs"/>
              </a:rPr>
              <a:t>Geoderma</a:t>
            </a:r>
            <a:r>
              <a:rPr lang="en-US" sz="1200" kern="1200" dirty="0" smtClean="0">
                <a:solidFill>
                  <a:schemeClr val="tx1"/>
                </a:solidFill>
                <a:effectLst/>
                <a:latin typeface="+mn-lt"/>
                <a:ea typeface="+mn-ea"/>
                <a:cs typeface="+mn-cs"/>
              </a:rPr>
              <a:t> 133.1 (2006): 57-70.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32</a:t>
            </a:fld>
            <a:endParaRPr lang="en-US"/>
          </a:p>
        </p:txBody>
      </p:sp>
    </p:spTree>
    <p:extLst>
      <p:ext uri="{BB962C8B-B14F-4D97-AF65-F5344CB8AC3E}">
        <p14:creationId xmlns:p14="http://schemas.microsoft.com/office/powerpoint/2010/main" val="1775388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Developed</a:t>
            </a:r>
            <a:r>
              <a:rPr lang="en-US" baseline="0" dirty="0" smtClean="0"/>
              <a:t> a GIS database of raster layers to try and model where </a:t>
            </a:r>
            <a:r>
              <a:rPr lang="en-US" baseline="0" dirty="0" err="1" smtClean="0"/>
              <a:t>spodic</a:t>
            </a:r>
            <a:r>
              <a:rPr lang="en-US" baseline="0" dirty="0" smtClean="0"/>
              <a:t> morphology is found.</a:t>
            </a:r>
          </a:p>
          <a:p>
            <a:pPr marL="171450" indent="-171450">
              <a:buFontTx/>
              <a:buChar char="-"/>
            </a:pPr>
            <a:endParaRPr lang="en-US" baseline="0" dirty="0" smtClean="0"/>
          </a:p>
          <a:p>
            <a:pPr marL="171450" indent="-171450">
              <a:buFontTx/>
              <a:buChar char="-"/>
            </a:pPr>
            <a:r>
              <a:rPr lang="en-US" dirty="0" smtClean="0"/>
              <a:t>http://www.sciencedirect.com/science/article/pii/S0016706115000427</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Nauman, Travis W., et al. "Ghosts of the forest: Mapping </a:t>
            </a:r>
            <a:r>
              <a:rPr lang="en-US" sz="1200" kern="1200" dirty="0" err="1" smtClean="0">
                <a:solidFill>
                  <a:schemeClr val="tx1"/>
                </a:solidFill>
                <a:effectLst/>
                <a:latin typeface="+mn-lt"/>
                <a:ea typeface="+mn-ea"/>
                <a:cs typeface="+mn-cs"/>
              </a:rPr>
              <a:t>pedomemory</a:t>
            </a:r>
            <a:r>
              <a:rPr lang="en-US" sz="1200" kern="1200" dirty="0" smtClean="0">
                <a:solidFill>
                  <a:schemeClr val="tx1"/>
                </a:solidFill>
                <a:effectLst/>
                <a:latin typeface="+mn-lt"/>
                <a:ea typeface="+mn-ea"/>
                <a:cs typeface="+mn-cs"/>
              </a:rPr>
              <a:t> to guide forest restoration." </a:t>
            </a:r>
            <a:r>
              <a:rPr lang="en-US" sz="1200" i="1" kern="1200" dirty="0" err="1" smtClean="0">
                <a:solidFill>
                  <a:schemeClr val="tx1"/>
                </a:solidFill>
                <a:effectLst/>
                <a:latin typeface="+mn-lt"/>
                <a:ea typeface="+mn-ea"/>
                <a:cs typeface="+mn-cs"/>
              </a:rPr>
              <a:t>Geoderma</a:t>
            </a:r>
            <a:r>
              <a:rPr lang="en-US" sz="1200" kern="1200" dirty="0" smtClean="0">
                <a:solidFill>
                  <a:schemeClr val="tx1"/>
                </a:solidFill>
                <a:effectLst/>
                <a:latin typeface="+mn-lt"/>
                <a:ea typeface="+mn-ea"/>
                <a:cs typeface="+mn-cs"/>
              </a:rPr>
              <a:t> 247 (2015): 51-64.</a:t>
            </a:r>
          </a:p>
          <a:p>
            <a:pPr marL="171450" indent="-171450">
              <a:buFontTx/>
              <a:buChar char="-"/>
            </a:pP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34</a:t>
            </a:fld>
            <a:endParaRPr lang="en-US"/>
          </a:p>
        </p:txBody>
      </p:sp>
    </p:spTree>
    <p:extLst>
      <p:ext uri="{BB962C8B-B14F-4D97-AF65-F5344CB8AC3E}">
        <p14:creationId xmlns:p14="http://schemas.microsoft.com/office/powerpoint/2010/main" val="727144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get a more continuous</a:t>
            </a:r>
            <a:r>
              <a:rPr lang="en-US" baseline="0" dirty="0" smtClean="0"/>
              <a:t> model, a random forest probability model was produced.</a:t>
            </a:r>
          </a:p>
          <a:p>
            <a:pPr marL="171450" indent="-171450">
              <a:buFontTx/>
              <a:buChar char="-"/>
            </a:pPr>
            <a:r>
              <a:rPr lang="en-US" baseline="0" dirty="0" smtClean="0"/>
              <a:t>Combines many trees built using random sample subsets and random variable-subset selection to create more robust model. </a:t>
            </a:r>
          </a:p>
          <a:p>
            <a:pPr marL="171450" indent="-171450">
              <a:buFontTx/>
              <a:buChar char="-"/>
            </a:pPr>
            <a:r>
              <a:rPr lang="en-US" baseline="0" dirty="0" smtClean="0"/>
              <a:t>Determined threshold by holding back 33% of data from a model run and adjusting </a:t>
            </a:r>
            <a:r>
              <a:rPr lang="en-US" baseline="0" dirty="0" err="1" smtClean="0"/>
              <a:t>prob</a:t>
            </a:r>
            <a:r>
              <a:rPr lang="en-US" baseline="0" dirty="0" smtClean="0"/>
              <a:t> thresh to get best </a:t>
            </a:r>
            <a:r>
              <a:rPr lang="en-US" baseline="0" dirty="0" err="1" smtClean="0"/>
              <a:t>confustion</a:t>
            </a:r>
            <a:r>
              <a:rPr lang="en-US" baseline="0" dirty="0" smtClean="0"/>
              <a:t> matrix.</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35</a:t>
            </a:fld>
            <a:endParaRPr lang="en-US"/>
          </a:p>
        </p:txBody>
      </p:sp>
    </p:spTree>
    <p:extLst>
      <p:ext uri="{BB962C8B-B14F-4D97-AF65-F5344CB8AC3E}">
        <p14:creationId xmlns:p14="http://schemas.microsoft.com/office/powerpoint/2010/main" val="534505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Example: temperature Lincoln, Monday next week</a:t>
            </a:r>
            <a:endParaRPr lang="en-US" baseline="0" dirty="0" smtClean="0"/>
          </a:p>
          <a:p>
            <a:endParaRPr lang="en-US" baseline="0" dirty="0" smtClean="0"/>
          </a:p>
          <a:p>
            <a:r>
              <a:rPr lang="en-US" baseline="0" dirty="0" smtClean="0"/>
              <a:t>Usually, when referring to measurements directly or indirectly “precision” and “accuracy” are the preferred terms.</a:t>
            </a:r>
          </a:p>
          <a:p>
            <a:r>
              <a:rPr lang="en-US" baseline="0" dirty="0" smtClean="0"/>
              <a:t>When dealing with predictions or modeling, then the “uncertainty” term would be preferred.</a:t>
            </a:r>
          </a:p>
          <a:p>
            <a:endParaRPr lang="en-US" baseline="0" dirty="0" smtClean="0"/>
          </a:p>
          <a:p>
            <a:r>
              <a:rPr lang="en-US" baseline="0" dirty="0" smtClean="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9</a:t>
            </a:fld>
            <a:endParaRPr lang="en-US"/>
          </a:p>
        </p:txBody>
      </p:sp>
    </p:spTree>
    <p:extLst>
      <p:ext uri="{BB962C8B-B14F-4D97-AF65-F5344CB8AC3E}">
        <p14:creationId xmlns:p14="http://schemas.microsoft.com/office/powerpoint/2010/main" val="350746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validation results using withheld data indicated a maximum classification agreement at a 0.57 probability threshold to separate </a:t>
            </a:r>
            <a:r>
              <a:rPr lang="en-US" dirty="0" err="1" smtClean="0"/>
              <a:t>spodic</a:t>
            </a:r>
            <a:r>
              <a:rPr lang="en-US" dirty="0" smtClean="0"/>
              <a:t> from non-</a:t>
            </a:r>
            <a:r>
              <a:rPr lang="en-US" dirty="0" err="1" smtClean="0"/>
              <a:t>spodic</a:t>
            </a:r>
            <a:r>
              <a:rPr lang="en-US" dirty="0" smtClean="0"/>
              <a:t> predictions and indicated that predictions of </a:t>
            </a:r>
            <a:r>
              <a:rPr lang="en-US" dirty="0" err="1" smtClean="0"/>
              <a:t>spodic</a:t>
            </a:r>
            <a:r>
              <a:rPr lang="en-US" dirty="0" smtClean="0"/>
              <a:t> sites were more reliable than those of non-</a:t>
            </a:r>
            <a:r>
              <a:rPr lang="en-US" dirty="0" err="1" smtClean="0"/>
              <a:t>spodic</a:t>
            </a:r>
            <a:r>
              <a:rPr lang="en-US" dirty="0" smtClean="0"/>
              <a:t> sites (</a:t>
            </a:r>
            <a:r>
              <a:rPr lang="en-US" dirty="0" smtClean="0">
                <a:hlinkClick r:id="rId3"/>
              </a:rPr>
              <a:t>Table 3</a:t>
            </a:r>
            <a:r>
              <a:rPr lang="en-US" dirty="0" smtClean="0"/>
              <a:t>). “</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36</a:t>
            </a:fld>
            <a:endParaRPr lang="en-US"/>
          </a:p>
        </p:txBody>
      </p:sp>
    </p:spTree>
    <p:extLst>
      <p:ext uri="{BB962C8B-B14F-4D97-AF65-F5344CB8AC3E}">
        <p14:creationId xmlns:p14="http://schemas.microsoft.com/office/powerpoint/2010/main" val="1217656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B6DF01-BD0A-4C66-A064-3E3C7A4D4B0A}" type="slidenum">
              <a:rPr lang="en-US" smtClean="0"/>
              <a:pPr/>
              <a:t>40</a:t>
            </a:fld>
            <a:endParaRPr lang="en-US"/>
          </a:p>
        </p:txBody>
      </p:sp>
    </p:spTree>
    <p:extLst>
      <p:ext uri="{BB962C8B-B14F-4D97-AF65-F5344CB8AC3E}">
        <p14:creationId xmlns:p14="http://schemas.microsoft.com/office/powerpoint/2010/main" val="1900993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work being done by staff a the soil</a:t>
            </a:r>
            <a:r>
              <a:rPr lang="en-US" baseline="0" dirty="0" smtClean="0"/>
              <a:t> survey center to relate SOC to water holding capacity.</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41</a:t>
            </a:fld>
            <a:endParaRPr lang="en-US"/>
          </a:p>
        </p:txBody>
      </p:sp>
    </p:spTree>
    <p:extLst>
      <p:ext uri="{BB962C8B-B14F-4D97-AF65-F5344CB8AC3E}">
        <p14:creationId xmlns:p14="http://schemas.microsoft.com/office/powerpoint/2010/main" val="2830058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first with spatial data or data sources.</a:t>
            </a:r>
          </a:p>
          <a:p>
            <a:r>
              <a:rPr lang="en-US" dirty="0" smtClean="0"/>
              <a:t> </a:t>
            </a:r>
          </a:p>
          <a:p>
            <a:r>
              <a:rPr lang="en-US" dirty="0" smtClean="0"/>
              <a:t>This is Dillon</a:t>
            </a:r>
            <a:r>
              <a:rPr lang="en-US" baseline="0" dirty="0" smtClean="0"/>
              <a:t> Creek HUC 12 watershed in MLRA 127 in southern Indiana. </a:t>
            </a:r>
          </a:p>
          <a:p>
            <a:endParaRPr lang="en-US" baseline="0" dirty="0" smtClean="0"/>
          </a:p>
          <a:p>
            <a:r>
              <a:rPr lang="en-US" baseline="0" dirty="0" smtClean="0"/>
              <a:t>We extracted elevation data to 95 georeferenced points with measured soil depth to </a:t>
            </a:r>
            <a:r>
              <a:rPr lang="en-US" baseline="0" dirty="0" err="1" smtClean="0"/>
              <a:t>paralithic</a:t>
            </a:r>
            <a:r>
              <a:rPr lang="en-US" baseline="0" dirty="0" smtClean="0"/>
              <a:t>.</a:t>
            </a:r>
          </a:p>
          <a:p>
            <a:endParaRPr lang="en-US" baseline="0" dirty="0" smtClean="0"/>
          </a:p>
          <a:p>
            <a:r>
              <a:rPr lang="en-US" baseline="0" dirty="0" smtClean="0"/>
              <a:t>The RMSE between 5 and 90 m grid resolution is about 3.3 m. </a:t>
            </a:r>
          </a:p>
          <a:p>
            <a:endParaRPr lang="en-US" baseline="0" dirty="0" smtClean="0"/>
          </a:p>
          <a:p>
            <a:r>
              <a:rPr lang="en-US" baseline="0" dirty="0" smtClean="0"/>
              <a:t>That may not seem too bad, well until we start thinking about deriving some derivatives from the elevation. </a:t>
            </a:r>
          </a:p>
          <a:p>
            <a:endParaRPr lang="en-US" baseline="0" dirty="0" smtClean="0"/>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explore data (co-linearity etc.), multiple regressions and some residuals and plot them graphically. Print the info to see the model performance.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42</a:t>
            </a:fld>
            <a:endParaRPr lang="en-US"/>
          </a:p>
        </p:txBody>
      </p:sp>
    </p:spTree>
    <p:extLst>
      <p:ext uri="{BB962C8B-B14F-4D97-AF65-F5344CB8AC3E}">
        <p14:creationId xmlns:p14="http://schemas.microsoft.com/office/powerpoint/2010/main" val="1051291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use slope as an example.</a:t>
            </a:r>
            <a:r>
              <a:rPr lang="en-US" baseline="0" dirty="0" smtClean="0"/>
              <a:t> Notice now the RMSE that is 6.0%. </a:t>
            </a:r>
          </a:p>
          <a:p>
            <a:endParaRPr lang="en-US" baseline="0" dirty="0" smtClean="0"/>
          </a:p>
          <a:p>
            <a:r>
              <a:rPr lang="en-US" baseline="0" dirty="0" smtClean="0"/>
              <a:t>Again, the influence of this difference it depends on the use purpose.  </a:t>
            </a:r>
          </a:p>
          <a:p>
            <a:endParaRPr lang="en-US" baseline="0" dirty="0" smtClean="0"/>
          </a:p>
          <a:p>
            <a:r>
              <a:rPr lang="en-US" baseline="0" dirty="0" smtClean="0"/>
              <a:t>When predicting the spatial occurrence of a class (</a:t>
            </a:r>
            <a:r>
              <a:rPr lang="en-US" baseline="0" dirty="0" err="1" smtClean="0"/>
              <a:t>smu</a:t>
            </a:r>
            <a:r>
              <a:rPr lang="en-US" baseline="0" dirty="0" smtClean="0"/>
              <a:t>) or property the quality/accuracy of the input to make spatial predictions plays a major role.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43</a:t>
            </a:fld>
            <a:endParaRPr lang="en-US"/>
          </a:p>
        </p:txBody>
      </p:sp>
    </p:spTree>
    <p:extLst>
      <p:ext uri="{BB962C8B-B14F-4D97-AF65-F5344CB8AC3E}">
        <p14:creationId xmlns:p14="http://schemas.microsoft.com/office/powerpoint/2010/main" val="3686036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16C353-2211-4B0F-8356-B0A132879861}" type="slidenum">
              <a:rPr lang="nl-NL" altLang="en-US"/>
              <a:pPr/>
              <a:t>11</a:t>
            </a:fld>
            <a:endParaRPr lang="nl-NL" altLang="en-US"/>
          </a:p>
        </p:txBody>
      </p:sp>
      <p:sp>
        <p:nvSpPr>
          <p:cNvPr id="69634" name="Rectangle 2"/>
          <p:cNvSpPr>
            <a:spLocks noGrp="1" noRot="1" noChangeAspect="1" noChangeArrowheads="1" noTextEdit="1"/>
          </p:cNvSpPr>
          <p:nvPr>
            <p:ph type="sldImg"/>
          </p:nvPr>
        </p:nvSpPr>
        <p:spPr>
          <a:xfrm>
            <a:off x="877888" y="490538"/>
            <a:ext cx="4908550" cy="3683000"/>
          </a:xfrm>
          <a:ln/>
        </p:spPr>
      </p:sp>
      <p:sp>
        <p:nvSpPr>
          <p:cNvPr id="69635" name="Rectangle 3"/>
          <p:cNvSpPr>
            <a:spLocks noGrp="1" noChangeArrowheads="1"/>
          </p:cNvSpPr>
          <p:nvPr>
            <p:ph type="body" idx="1"/>
          </p:nvPr>
        </p:nvSpPr>
        <p:spPr/>
        <p:txBody>
          <a:bodyPr/>
          <a:lstStyle/>
          <a:p>
            <a:r>
              <a:rPr lang="en-GB" altLang="en-US" dirty="0"/>
              <a:t>The previous graph showed the apparent validity of a regression model. It is of more interest to study the internal validity, that is the performance on an underlying population (also labelled ‘reproducibility’), or external validity, that is the performance on a different population (also labelled ‘generalizability’ or ‘transportability’).</a:t>
            </a:r>
          </a:p>
        </p:txBody>
      </p:sp>
    </p:spTree>
    <p:extLst>
      <p:ext uri="{BB962C8B-B14F-4D97-AF65-F5344CB8AC3E}">
        <p14:creationId xmlns:p14="http://schemas.microsoft.com/office/powerpoint/2010/main" val="1758377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heteroscedasticity (also spelled </a:t>
            </a:r>
            <a:r>
              <a:rPr lang="en-US" dirty="0" err="1" smtClean="0"/>
              <a:t>heteroskedasticity</a:t>
            </a:r>
            <a:r>
              <a:rPr lang="en-US" dirty="0" smtClean="0"/>
              <a:t>) refers to the circumstance in which the variability of a variable is unequal across the range of values of a second variable that predicts it.</a:t>
            </a:r>
          </a:p>
          <a:p>
            <a:endParaRPr lang="en-US" dirty="0" smtClean="0"/>
          </a:p>
          <a:p>
            <a:pPr rtl="0"/>
            <a:r>
              <a:rPr lang="en-US" dirty="0" smtClean="0">
                <a:effectLst/>
              </a:rPr>
              <a:t>In </a:t>
            </a:r>
            <a:r>
              <a:rPr lang="en-US" dirty="0" smtClean="0">
                <a:effectLst/>
                <a:hlinkClick r:id="rId3" tooltip="Statistics"/>
              </a:rPr>
              <a:t>statistics</a:t>
            </a:r>
            <a:r>
              <a:rPr lang="en-US" dirty="0" smtClean="0">
                <a:effectLst/>
              </a:rPr>
              <a:t>, a collection of </a:t>
            </a:r>
            <a:r>
              <a:rPr lang="en-US" dirty="0" smtClean="0">
                <a:effectLst/>
                <a:hlinkClick r:id="rId4" tooltip="Random variable"/>
              </a:rPr>
              <a:t>random variables</a:t>
            </a:r>
            <a:r>
              <a:rPr lang="en-US" dirty="0" smtClean="0">
                <a:effectLst/>
              </a:rPr>
              <a:t> is </a:t>
            </a:r>
            <a:r>
              <a:rPr lang="en-US" b="1" dirty="0" smtClean="0">
                <a:effectLst/>
              </a:rPr>
              <a:t>heteroscedastic</a:t>
            </a:r>
            <a:r>
              <a:rPr lang="en-US" dirty="0" smtClean="0">
                <a:effectLst/>
              </a:rPr>
              <a:t> (or </a:t>
            </a:r>
            <a:r>
              <a:rPr lang="en-US" b="1" dirty="0" smtClean="0">
                <a:effectLst/>
              </a:rPr>
              <a:t>heteroskedastic</a:t>
            </a:r>
            <a:r>
              <a:rPr lang="en-US" dirty="0" smtClean="0">
                <a:effectLst/>
              </a:rPr>
              <a:t>;</a:t>
            </a:r>
            <a:r>
              <a:rPr lang="en-US" baseline="30000" dirty="0" smtClean="0">
                <a:effectLst/>
                <a:hlinkClick r:id="rId5"/>
              </a:rPr>
              <a:t>[notes 1]</a:t>
            </a:r>
            <a:r>
              <a:rPr lang="en-US" dirty="0" smtClean="0">
                <a:effectLst/>
              </a:rPr>
              <a:t> from </a:t>
            </a:r>
            <a:r>
              <a:rPr lang="en-US" dirty="0" smtClean="0">
                <a:effectLst/>
                <a:hlinkClick r:id="rId6" tooltip="Ancient Greek"/>
              </a:rPr>
              <a:t>Ancient Greek</a:t>
            </a:r>
            <a:r>
              <a:rPr lang="en-US" dirty="0" smtClean="0">
                <a:effectLst/>
              </a:rPr>
              <a:t> </a:t>
            </a:r>
            <a:r>
              <a:rPr lang="en-US" i="1" dirty="0" smtClean="0">
                <a:effectLst/>
              </a:rPr>
              <a:t>hetero</a:t>
            </a:r>
            <a:r>
              <a:rPr lang="en-US" dirty="0" smtClean="0">
                <a:effectLst/>
              </a:rPr>
              <a:t> “different” and </a:t>
            </a:r>
            <a:r>
              <a:rPr lang="en-US" i="1" dirty="0" err="1" smtClean="0">
                <a:effectLst/>
              </a:rPr>
              <a:t>skedasis</a:t>
            </a:r>
            <a:r>
              <a:rPr lang="en-US" dirty="0" smtClean="0">
                <a:effectLst/>
              </a:rPr>
              <a:t> “dispersion”) if there are sub-populations that have different variabilities from others. Here "variability" could be quantified by the </a:t>
            </a:r>
            <a:r>
              <a:rPr lang="en-US" dirty="0" smtClean="0">
                <a:effectLst/>
                <a:hlinkClick r:id="rId7" tooltip="Variance"/>
              </a:rPr>
              <a:t>variance</a:t>
            </a:r>
            <a:r>
              <a:rPr lang="en-US" dirty="0" smtClean="0">
                <a:effectLst/>
              </a:rPr>
              <a:t> or any other measure of </a:t>
            </a:r>
            <a:r>
              <a:rPr lang="en-US" dirty="0" smtClean="0">
                <a:effectLst/>
                <a:hlinkClick r:id="rId8" tooltip="Statistical dispersion"/>
              </a:rPr>
              <a:t>statistical dispersion</a:t>
            </a:r>
            <a:r>
              <a:rPr lang="en-US" dirty="0" smtClean="0">
                <a:effectLst/>
              </a:rPr>
              <a:t>. Thus heteroscedasticity is the absence of </a:t>
            </a:r>
            <a:r>
              <a:rPr lang="en-US" dirty="0" smtClean="0">
                <a:effectLst/>
                <a:hlinkClick r:id="rId9" tooltip="Homoscedasticity"/>
              </a:rPr>
              <a:t>homoscedasticity</a:t>
            </a:r>
            <a:r>
              <a:rPr lang="en-US" dirty="0" smtClean="0">
                <a:effectLst/>
              </a:rPr>
              <a:t>.</a:t>
            </a:r>
          </a:p>
          <a:p>
            <a:pPr rtl="0"/>
            <a:r>
              <a:rPr lang="en-US" dirty="0" smtClean="0">
                <a:effectLst/>
              </a:rPr>
              <a:t>The existence of heteroscedasticity is a major concern in the application of </a:t>
            </a:r>
            <a:r>
              <a:rPr lang="en-US" dirty="0" smtClean="0">
                <a:effectLst/>
                <a:hlinkClick r:id="rId10" tooltip="Regression analysis"/>
              </a:rPr>
              <a:t>regression analysis</a:t>
            </a:r>
            <a:r>
              <a:rPr lang="en-US" dirty="0" smtClean="0">
                <a:effectLst/>
              </a:rPr>
              <a:t>, including the </a:t>
            </a:r>
            <a:r>
              <a:rPr lang="en-US" dirty="0" smtClean="0">
                <a:effectLst/>
                <a:hlinkClick r:id="rId11" tooltip="Analysis of variance"/>
              </a:rPr>
              <a:t>analysis of variance</a:t>
            </a:r>
            <a:r>
              <a:rPr lang="en-US" dirty="0" smtClean="0">
                <a:effectLst/>
              </a:rPr>
              <a:t>, as it can invalidate </a:t>
            </a:r>
            <a:r>
              <a:rPr lang="en-US" dirty="0" smtClean="0">
                <a:effectLst/>
                <a:hlinkClick r:id="rId12" tooltip="Statistical hypothesis testing"/>
              </a:rPr>
              <a:t>statistical tests of significance</a:t>
            </a:r>
            <a:r>
              <a:rPr lang="en-US" dirty="0" smtClean="0">
                <a:effectLst/>
              </a:rPr>
              <a:t> that assume that the </a:t>
            </a:r>
            <a:r>
              <a:rPr lang="en-US" dirty="0" smtClean="0">
                <a:effectLst/>
                <a:hlinkClick r:id="rId13" tooltip="Errors and residuals in statistics"/>
              </a:rPr>
              <a:t>modelling errors</a:t>
            </a:r>
            <a:r>
              <a:rPr lang="en-US" dirty="0" smtClean="0">
                <a:effectLst/>
              </a:rPr>
              <a:t> are uncorrelated and uniform—hence that their variances do not vary with the effects being modeled. For instance, while the </a:t>
            </a:r>
            <a:r>
              <a:rPr lang="en-US" dirty="0" smtClean="0">
                <a:effectLst/>
                <a:hlinkClick r:id="rId14" tooltip="Ordinary least squares"/>
              </a:rPr>
              <a:t>ordinary least squares</a:t>
            </a:r>
            <a:r>
              <a:rPr lang="en-US" dirty="0" smtClean="0">
                <a:effectLst/>
              </a:rPr>
              <a:t> estimator is still unbiased in the presence of heteroscedasticity, it is inefficient because the true variance and covariance are underestimated.</a:t>
            </a:r>
            <a:r>
              <a:rPr lang="en-US" baseline="30000" dirty="0" smtClean="0">
                <a:effectLst/>
                <a:hlinkClick r:id="rId15"/>
              </a:rPr>
              <a:t>[1]</a:t>
            </a:r>
            <a:r>
              <a:rPr lang="en-US" baseline="30000" dirty="0" smtClean="0">
                <a:effectLst/>
                <a:hlinkClick r:id="rId16"/>
              </a:rPr>
              <a:t>[2]</a:t>
            </a:r>
            <a:r>
              <a:rPr lang="en-US" dirty="0" smtClean="0">
                <a:effectLst/>
              </a:rPr>
              <a:t> Similarly, in testing for differences between sub-populations using a </a:t>
            </a:r>
            <a:r>
              <a:rPr lang="en-US" dirty="0" smtClean="0">
                <a:effectLst/>
                <a:hlinkClick r:id="rId17" tooltip="Location test"/>
              </a:rPr>
              <a:t>location test</a:t>
            </a:r>
            <a:r>
              <a:rPr lang="en-US" dirty="0" smtClean="0">
                <a:effectLst/>
              </a:rPr>
              <a:t>, some standard tests assume that variances within groups are equal.</a:t>
            </a:r>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13</a:t>
            </a:fld>
            <a:endParaRPr lang="en-US"/>
          </a:p>
        </p:txBody>
      </p:sp>
    </p:spTree>
    <p:extLst>
      <p:ext uri="{BB962C8B-B14F-4D97-AF65-F5344CB8AC3E}">
        <p14:creationId xmlns:p14="http://schemas.microsoft.com/office/powerpoint/2010/main" val="1534937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Thompson, James A., James C. Bell, and Charles A. Butler. "Quantitative soil-landscape modeling for estimating the areal extent of hydromorphic soils." </a:t>
            </a:r>
            <a:r>
              <a:rPr lang="en-US" sz="1200" i="1" kern="1200" dirty="0" smtClean="0">
                <a:solidFill>
                  <a:schemeClr val="tx1"/>
                </a:solidFill>
                <a:effectLst/>
                <a:latin typeface="+mn-lt"/>
                <a:ea typeface="+mn-ea"/>
                <a:cs typeface="+mn-cs"/>
              </a:rPr>
              <a:t>Soil Science Society of America Journal</a:t>
            </a:r>
            <a:r>
              <a:rPr lang="en-US" sz="1200" kern="1200" dirty="0" smtClean="0">
                <a:solidFill>
                  <a:schemeClr val="tx1"/>
                </a:solidFill>
                <a:effectLst/>
                <a:latin typeface="+mn-lt"/>
                <a:ea typeface="+mn-ea"/>
                <a:cs typeface="+mn-cs"/>
              </a:rPr>
              <a:t> 61.3 (1997): 971-980.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15</a:t>
            </a:fld>
            <a:endParaRPr lang="en-US"/>
          </a:p>
        </p:txBody>
      </p:sp>
    </p:spTree>
    <p:extLst>
      <p:ext uri="{BB962C8B-B14F-4D97-AF65-F5344CB8AC3E}">
        <p14:creationId xmlns:p14="http://schemas.microsoft.com/office/powerpoint/2010/main" val="797197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work being done by staff a the soil</a:t>
            </a:r>
            <a:r>
              <a:rPr lang="en-US" baseline="0" dirty="0" smtClean="0"/>
              <a:t> survey center to relate SOC to water holding capacity.</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16</a:t>
            </a:fld>
            <a:endParaRPr lang="en-US"/>
          </a:p>
        </p:txBody>
      </p:sp>
    </p:spTree>
    <p:extLst>
      <p:ext uri="{BB962C8B-B14F-4D97-AF65-F5344CB8AC3E}">
        <p14:creationId xmlns:p14="http://schemas.microsoft.com/office/powerpoint/2010/main" val="1981525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17</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a:t>Three internal validation techniques are shown. Split-sample means that a random split is made, resulting in e.g. a 50% development and a 50% validation sample. Cross-validation uses the same principle, but alternates the development and validation samples (e.g. 50:50 split means 2 development and test rounds; a 90:10 split 10 rounds). The most extreme variant of cross-validation is the ‘jack-knife’, where n-1 patients are used for model development, with validation on the patient who was left out. The bootstrap is however the preferred technique (see next slide).</a:t>
            </a:r>
          </a:p>
        </p:txBody>
      </p:sp>
    </p:spTree>
    <p:extLst>
      <p:ext uri="{BB962C8B-B14F-4D97-AF65-F5344CB8AC3E}">
        <p14:creationId xmlns:p14="http://schemas.microsoft.com/office/powerpoint/2010/main" val="420146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19</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smtClean="0"/>
              <a:t>A key characteristic is that data for model development and evaluation are both random samples from the same underlying population</a:t>
            </a:r>
            <a:r>
              <a:rPr lang="en-GB" altLang="en-US" baseline="0" dirty="0" smtClean="0"/>
              <a:t>.</a:t>
            </a:r>
            <a:endParaRPr lang="en-GB" altLang="en-US" dirty="0" smtClean="0"/>
          </a:p>
          <a:p>
            <a:endParaRPr lang="en-GB" altLang="en-US" dirty="0" smtClean="0"/>
          </a:p>
          <a:p>
            <a:r>
              <a:rPr lang="en-GB" altLang="en-US" dirty="0" smtClean="0"/>
              <a:t>Three internal validation techniques are shown. Split-sample means that a random split is made, resulting in e.g. a 50% development and a 50% validation sample. </a:t>
            </a:r>
          </a:p>
          <a:p>
            <a:endParaRPr lang="en-GB" altLang="en-US" dirty="0" smtClean="0"/>
          </a:p>
          <a:p>
            <a:r>
              <a:rPr lang="en-GB" altLang="en-US" dirty="0" smtClean="0"/>
              <a:t>Cross-validation uses the same principle, but alternates the development and validation samples (e.g. 50:50 split means 2 development and test rounds; a 90:10 split 10 rounds). The most extreme variant of cross-validation is the ‘jack-knife’, where n-1 samples are used for model development, with validation on the sample that was left out. </a:t>
            </a:r>
          </a:p>
          <a:p>
            <a:endParaRPr lang="en-GB" altLang="en-US" dirty="0" smtClean="0"/>
          </a:p>
          <a:p>
            <a:r>
              <a:rPr lang="en-GB" altLang="en-US" dirty="0" smtClean="0"/>
              <a:t>The bootstrap is however the preferred technique.</a:t>
            </a:r>
            <a:endParaRPr lang="en-GB" altLang="en-US" dirty="0"/>
          </a:p>
        </p:txBody>
      </p:sp>
    </p:spTree>
    <p:extLst>
      <p:ext uri="{BB962C8B-B14F-4D97-AF65-F5344CB8AC3E}">
        <p14:creationId xmlns:p14="http://schemas.microsoft.com/office/powerpoint/2010/main" val="4186053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20</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Leave-one-out</a:t>
            </a:r>
          </a:p>
          <a:p>
            <a:r>
              <a:rPr lang="en-US" dirty="0" smtClean="0"/>
              <a:t>There is often not enough data to allow some of it to be kept back for testing.</a:t>
            </a:r>
            <a:r>
              <a:rPr lang="en-US" baseline="0" dirty="0" smtClean="0"/>
              <a:t> </a:t>
            </a:r>
            <a:r>
              <a:rPr lang="en-US" dirty="0" smtClean="0"/>
              <a:t>In that case, a leave-one-out approach may be a more efficient use of the available data, as you only omit one observation for each iteration for n observations.</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the samples in the dataset are eventually used for both training and testing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-average of errors are used to report the overall cross-validation</a:t>
            </a:r>
          </a:p>
          <a:p>
            <a:r>
              <a:rPr lang="en-US" sz="1200" kern="1200" dirty="0" smtClean="0">
                <a:solidFill>
                  <a:schemeClr val="tx1"/>
                </a:solidFill>
                <a:effectLst/>
                <a:latin typeface="+mn-lt"/>
                <a:ea typeface="+mn-ea"/>
                <a:cs typeface="+mn-cs"/>
              </a:rPr>
              <a:t>-LOOCV is a special case of </a:t>
            </a:r>
            <a:r>
              <a:rPr lang="en-US" sz="1200" kern="1200" dirty="0" err="1" smtClean="0">
                <a:solidFill>
                  <a:schemeClr val="tx1"/>
                </a:solidFill>
                <a:effectLst/>
                <a:latin typeface="+mn-lt"/>
                <a:ea typeface="+mn-ea"/>
                <a:cs typeface="+mn-cs"/>
              </a:rPr>
              <a:t>Kfolds</a:t>
            </a:r>
            <a:r>
              <a:rPr lang="en-US" sz="1200" kern="1200" dirty="0" smtClean="0">
                <a:solidFill>
                  <a:schemeClr val="tx1"/>
                </a:solidFill>
                <a:effectLst/>
                <a:latin typeface="+mn-lt"/>
                <a:ea typeface="+mn-ea"/>
                <a:cs typeface="+mn-cs"/>
              </a:rPr>
              <a:t> CV, where K=N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GB" altLang="en-US" b="1" dirty="0" smtClean="0"/>
          </a:p>
          <a:p>
            <a:endParaRPr lang="en-GB" altLang="en-US" dirty="0" smtClean="0"/>
          </a:p>
        </p:txBody>
      </p:sp>
    </p:spTree>
    <p:extLst>
      <p:ext uri="{BB962C8B-B14F-4D97-AF65-F5344CB8AC3E}">
        <p14:creationId xmlns:p14="http://schemas.microsoft.com/office/powerpoint/2010/main" val="3355301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lvl1pPr>
              <a:defRPr sz="5400"/>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19814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4052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0137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9527251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9754099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74361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541AB0-5ECD-4F0C-8435-DFC39302280B}" type="datetimeFigureOut">
              <a:rPr lang="en-US" smtClean="0"/>
              <a:pPr/>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359611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541AB0-5ECD-4F0C-8435-DFC39302280B}" type="datetimeFigureOut">
              <a:rPr lang="en-US" smtClean="0"/>
              <a:pPr/>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57686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19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19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8800"/>
            <a:ext cx="4041775"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541AB0-5ECD-4F0C-8435-DFC39302280B}" type="datetimeFigureOut">
              <a:rPr lang="en-US" smtClean="0"/>
              <a:pPr/>
              <a:t>2/15/2017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20539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541AB0-5ECD-4F0C-8435-DFC39302280B}" type="datetimeFigureOut">
              <a:rPr lang="en-US" smtClean="0"/>
              <a:pPr/>
              <a:t>2/15/2017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02759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41AB0-5ECD-4F0C-8435-DFC39302280B}" type="datetimeFigureOut">
              <a:rPr lang="en-US" smtClean="0"/>
              <a:pPr/>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64443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95880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16694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512064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41AB0-5ECD-4F0C-8435-DFC39302280B}" type="datetimeFigureOut">
              <a:rPr lang="en-US" smtClean="0"/>
              <a:pPr/>
              <a:t>2/15/2017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E5DF8-F63F-4758-AB35-74575B7F71F6}" type="slidenum">
              <a:rPr lang="en-US" smtClean="0"/>
              <a:pPr/>
              <a:t>‹#›</a:t>
            </a:fld>
            <a:endParaRPr lang="en-US"/>
          </a:p>
        </p:txBody>
      </p:sp>
    </p:spTree>
    <p:extLst>
      <p:ext uri="{BB962C8B-B14F-4D97-AF65-F5344CB8AC3E}">
        <p14:creationId xmlns:p14="http://schemas.microsoft.com/office/powerpoint/2010/main" val="344618214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b="1" kern="1200">
          <a:solidFill>
            <a:srgbClr val="FFC000"/>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sciencedirect.com/science/article/pii/S0016706115000427#t0015"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p:txBody>
          <a:bodyPr/>
          <a:lstStyle/>
          <a:p>
            <a:r>
              <a:rPr lang="en-US" dirty="0" smtClean="0"/>
              <a:t>Validation and Uncertainty</a:t>
            </a:r>
            <a:endParaRPr lang="en-US" dirty="0"/>
          </a:p>
        </p:txBody>
      </p:sp>
      <p:sp>
        <p:nvSpPr>
          <p:cNvPr id="24" name="Subtitle 2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9790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4" name="Text Placeholder 3"/>
          <p:cNvSpPr>
            <a:spLocks noGrp="1"/>
          </p:cNvSpPr>
          <p:nvPr>
            <p:ph idx="1"/>
          </p:nvPr>
        </p:nvSpPr>
        <p:spPr/>
        <p:txBody>
          <a:bodyPr/>
          <a:lstStyle/>
          <a:p>
            <a:r>
              <a:rPr lang="en-US" dirty="0" smtClean="0"/>
              <a:t>At the end</a:t>
            </a:r>
          </a:p>
          <a:p>
            <a:pPr lvl="1"/>
            <a:r>
              <a:rPr lang="en-US" dirty="0" smtClean="0"/>
              <a:t>Got through the .</a:t>
            </a:r>
            <a:r>
              <a:rPr lang="en-US" dirty="0" err="1" smtClean="0"/>
              <a:t>rmd</a:t>
            </a:r>
            <a:r>
              <a:rPr lang="en-US" dirty="0" smtClean="0"/>
              <a:t> examples.</a:t>
            </a:r>
          </a:p>
          <a:p>
            <a:r>
              <a:rPr lang="en-US" dirty="0" smtClean="0"/>
              <a:t>Think about </a:t>
            </a:r>
          </a:p>
          <a:p>
            <a:pPr lvl="1"/>
            <a:r>
              <a:rPr lang="en-US" dirty="0" smtClean="0"/>
              <a:t> how can you describe you certainty about population features?</a:t>
            </a:r>
          </a:p>
          <a:p>
            <a:pPr lvl="1"/>
            <a:r>
              <a:rPr lang="en-US" dirty="0" smtClean="0"/>
              <a:t>how can you asses the relationships between variables?</a:t>
            </a:r>
          </a:p>
          <a:p>
            <a:pPr lvl="1"/>
            <a:r>
              <a:rPr lang="en-US" dirty="0" smtClean="0"/>
              <a:t>how can you assess the uncertainty of your models and predictions?</a:t>
            </a:r>
            <a:endParaRPr lang="en-US" dirty="0"/>
          </a:p>
        </p:txBody>
      </p:sp>
    </p:spTree>
    <p:extLst>
      <p:ext uri="{BB962C8B-B14F-4D97-AF65-F5344CB8AC3E}">
        <p14:creationId xmlns:p14="http://schemas.microsoft.com/office/powerpoint/2010/main" val="1520364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smtClean="0"/>
              <a:t>Validation: Assess Uncertainty</a:t>
            </a:r>
            <a:endParaRPr lang="en-US" altLang="en-US" dirty="0"/>
          </a:p>
        </p:txBody>
      </p:sp>
      <p:sp>
        <p:nvSpPr>
          <p:cNvPr id="68611" name="Rectangle 3"/>
          <p:cNvSpPr>
            <a:spLocks noGrp="1" noChangeArrowheads="1"/>
          </p:cNvSpPr>
          <p:nvPr>
            <p:ph type="body" idx="1"/>
          </p:nvPr>
        </p:nvSpPr>
        <p:spPr/>
        <p:txBody>
          <a:bodyPr/>
          <a:lstStyle/>
          <a:p>
            <a:r>
              <a:rPr lang="en-US" altLang="en-US" dirty="0" smtClean="0"/>
              <a:t>Three types of validation</a:t>
            </a:r>
          </a:p>
          <a:p>
            <a:pPr lvl="1"/>
            <a:r>
              <a:rPr lang="en-US" altLang="en-US" dirty="0" smtClean="0"/>
              <a:t>Apparent</a:t>
            </a:r>
          </a:p>
          <a:p>
            <a:pPr lvl="2"/>
            <a:r>
              <a:rPr lang="en-US" altLang="en-US" dirty="0"/>
              <a:t>P</a:t>
            </a:r>
            <a:r>
              <a:rPr lang="en-US" altLang="en-US" dirty="0" smtClean="0"/>
              <a:t>erformance on sample used to develop model</a:t>
            </a:r>
          </a:p>
          <a:p>
            <a:pPr lvl="1"/>
            <a:r>
              <a:rPr lang="en-US" altLang="en-US" dirty="0" smtClean="0"/>
              <a:t>Internal</a:t>
            </a:r>
          </a:p>
          <a:p>
            <a:pPr lvl="2"/>
            <a:r>
              <a:rPr lang="en-US" altLang="en-US" dirty="0"/>
              <a:t>P</a:t>
            </a:r>
            <a:r>
              <a:rPr lang="en-US" altLang="en-US" dirty="0" smtClean="0"/>
              <a:t>erformance on population underlying the sample</a:t>
            </a:r>
          </a:p>
          <a:p>
            <a:pPr lvl="1"/>
            <a:r>
              <a:rPr lang="en-US" altLang="en-US" dirty="0" smtClean="0"/>
              <a:t>External</a:t>
            </a:r>
          </a:p>
          <a:p>
            <a:pPr lvl="2"/>
            <a:r>
              <a:rPr lang="en-US" altLang="en-US" dirty="0"/>
              <a:t>P</a:t>
            </a:r>
            <a:r>
              <a:rPr lang="en-US" altLang="en-US" dirty="0" smtClean="0"/>
              <a:t>erformance on related but slightly different population</a:t>
            </a:r>
            <a:endParaRPr lang="en-US" altLang="en-US" dirty="0"/>
          </a:p>
        </p:txBody>
      </p:sp>
    </p:spTree>
    <p:extLst>
      <p:ext uri="{BB962C8B-B14F-4D97-AF65-F5344CB8AC3E}">
        <p14:creationId xmlns:p14="http://schemas.microsoft.com/office/powerpoint/2010/main" val="1965975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sp>
        <p:nvSpPr>
          <p:cNvPr id="3" name="Content Placeholder 2"/>
          <p:cNvSpPr>
            <a:spLocks noGrp="1"/>
          </p:cNvSpPr>
          <p:nvPr>
            <p:ph idx="1"/>
          </p:nvPr>
        </p:nvSpPr>
        <p:spPr/>
        <p:txBody>
          <a:bodyPr>
            <a:normAutofit/>
          </a:bodyPr>
          <a:lstStyle/>
          <a:p>
            <a:r>
              <a:rPr lang="en-US" dirty="0" smtClean="0"/>
              <a:t>Goodness of fit</a:t>
            </a:r>
          </a:p>
          <a:p>
            <a:pPr lvl="1"/>
            <a:r>
              <a:rPr lang="en-US" dirty="0" smtClean="0"/>
              <a:t>Correlation (r</a:t>
            </a:r>
            <a:r>
              <a:rPr lang="en-US" baseline="30000" dirty="0" smtClean="0"/>
              <a:t>2</a:t>
            </a:r>
            <a:r>
              <a:rPr lang="en-US" dirty="0" smtClean="0"/>
              <a:t>, </a:t>
            </a:r>
            <a:r>
              <a:rPr lang="en-US" dirty="0"/>
              <a:t>R</a:t>
            </a:r>
            <a:r>
              <a:rPr lang="en-US" baseline="30000" dirty="0"/>
              <a:t>2</a:t>
            </a:r>
            <a:r>
              <a:rPr lang="en-US" dirty="0" smtClean="0"/>
              <a:t>, adjusted R</a:t>
            </a:r>
            <a:r>
              <a:rPr lang="en-US" baseline="30000" dirty="0" smtClean="0"/>
              <a:t>2</a:t>
            </a:r>
            <a:r>
              <a:rPr lang="en-US" dirty="0" smtClean="0"/>
              <a:t>)</a:t>
            </a:r>
          </a:p>
          <a:p>
            <a:pPr lvl="1"/>
            <a:r>
              <a:rPr lang="en-US" dirty="0" smtClean="0"/>
              <a:t>P-values (model, individual variables)</a:t>
            </a:r>
          </a:p>
          <a:p>
            <a:pPr lvl="2"/>
            <a:r>
              <a:rPr lang="en-US" dirty="0" smtClean="0"/>
              <a:t>ANOVA</a:t>
            </a:r>
          </a:p>
          <a:p>
            <a:pPr lvl="1"/>
            <a:r>
              <a:rPr lang="en-US" dirty="0" smtClean="0"/>
              <a:t>Residuals</a:t>
            </a:r>
          </a:p>
          <a:p>
            <a:pPr lvl="2"/>
            <a:r>
              <a:rPr lang="en-US" dirty="0" err="1" smtClean="0"/>
              <a:t>Heteroscedasticity</a:t>
            </a:r>
            <a:r>
              <a:rPr lang="en-US" dirty="0" smtClean="0"/>
              <a:t> (plot residuals vs. predicted)</a:t>
            </a:r>
          </a:p>
          <a:p>
            <a:pPr lvl="2"/>
            <a:r>
              <a:rPr lang="en-US" dirty="0" smtClean="0"/>
              <a:t>Non-normality (histogram, QQ plot)</a:t>
            </a:r>
          </a:p>
          <a:p>
            <a:pPr lvl="2"/>
            <a:r>
              <a:rPr lang="en-US" dirty="0" smtClean="0"/>
              <a:t>Spatial autocorrelation (Moran’s I)</a:t>
            </a:r>
          </a:p>
        </p:txBody>
      </p:sp>
    </p:spTree>
    <p:extLst>
      <p:ext uri="{BB962C8B-B14F-4D97-AF65-F5344CB8AC3E}">
        <p14:creationId xmlns:p14="http://schemas.microsoft.com/office/powerpoint/2010/main" val="368919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Heteroscedasticity</a:t>
            </a:r>
            <a:endParaRPr lang="en-US" dirty="0"/>
          </a:p>
        </p:txBody>
      </p:sp>
      <p:grpSp>
        <p:nvGrpSpPr>
          <p:cNvPr id="29" name="Group 28"/>
          <p:cNvGrpSpPr>
            <a:grpSpLocks noChangeAspect="1"/>
          </p:cNvGrpSpPr>
          <p:nvPr/>
        </p:nvGrpSpPr>
        <p:grpSpPr>
          <a:xfrm>
            <a:off x="482489" y="1396541"/>
            <a:ext cx="3839275" cy="2611579"/>
            <a:chOff x="86702" y="900472"/>
            <a:chExt cx="4253548" cy="2893378"/>
          </a:xfrm>
        </p:grpSpPr>
        <p:sp>
          <p:nvSpPr>
            <p:cNvPr id="18" name="Rectangle 17"/>
            <p:cNvSpPr/>
            <p:nvPr/>
          </p:nvSpPr>
          <p:spPr>
            <a:xfrm>
              <a:off x="499770" y="957262"/>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8" idx="1"/>
              <a:endCxn id="18" idx="3"/>
            </p:cNvCxnSpPr>
            <p:nvPr/>
          </p:nvCxnSpPr>
          <p:spPr>
            <a:xfrm>
              <a:off x="499770" y="2193131"/>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95157" y="3424518"/>
              <a:ext cx="1237134" cy="369332"/>
            </a:xfrm>
            <a:prstGeom prst="rect">
              <a:avLst/>
            </a:prstGeom>
            <a:noFill/>
          </p:spPr>
          <p:txBody>
            <a:bodyPr wrap="none" rtlCol="0">
              <a:spAutoFit/>
            </a:bodyPr>
            <a:lstStyle/>
            <a:p>
              <a:r>
                <a:rPr lang="en-US" dirty="0" smtClean="0">
                  <a:solidFill>
                    <a:srgbClr val="FFC000"/>
                  </a:solidFill>
                </a:rPr>
                <a:t>Predicted y</a:t>
              </a:r>
              <a:endParaRPr lang="en-US" dirty="0">
                <a:solidFill>
                  <a:srgbClr val="FFC000"/>
                </a:solidFill>
              </a:endParaRPr>
            </a:p>
          </p:txBody>
        </p:sp>
        <p:sp>
          <p:nvSpPr>
            <p:cNvPr id="21" name="TextBox 20"/>
            <p:cNvSpPr txBox="1"/>
            <p:nvPr/>
          </p:nvSpPr>
          <p:spPr>
            <a:xfrm rot="16200000">
              <a:off x="-1001366" y="1988540"/>
              <a:ext cx="2585320" cy="409184"/>
            </a:xfrm>
            <a:prstGeom prst="rect">
              <a:avLst/>
            </a:prstGeom>
            <a:noFill/>
          </p:spPr>
          <p:txBody>
            <a:bodyPr wrap="none" rtlCol="0">
              <a:spAutoFit/>
            </a:bodyPr>
            <a:lstStyle/>
            <a:p>
              <a:pPr algn="ctr"/>
              <a:r>
                <a:rPr lang="en-US" dirty="0" smtClean="0">
                  <a:solidFill>
                    <a:srgbClr val="FFC000"/>
                  </a:solidFill>
                </a:rPr>
                <a:t>Standardized Residuals</a:t>
              </a:r>
              <a:endParaRPr lang="en-US" dirty="0">
                <a:solidFill>
                  <a:srgbClr val="FFC000"/>
                </a:solidFill>
              </a:endParaRPr>
            </a:p>
          </p:txBody>
        </p:sp>
        <p:sp>
          <p:nvSpPr>
            <p:cNvPr id="22" name="Rectangle 21"/>
            <p:cNvSpPr/>
            <p:nvPr/>
          </p:nvSpPr>
          <p:spPr>
            <a:xfrm>
              <a:off x="609600" y="1612105"/>
              <a:ext cx="3657600" cy="1143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a:grpSpLocks noChangeAspect="1"/>
          </p:cNvGrpSpPr>
          <p:nvPr/>
        </p:nvGrpSpPr>
        <p:grpSpPr>
          <a:xfrm>
            <a:off x="482489" y="4159143"/>
            <a:ext cx="3839275" cy="2611579"/>
            <a:chOff x="67945" y="3860367"/>
            <a:chExt cx="4253548" cy="2893378"/>
          </a:xfrm>
        </p:grpSpPr>
        <p:sp>
          <p:nvSpPr>
            <p:cNvPr id="7" name="Rectangle 6"/>
            <p:cNvSpPr/>
            <p:nvPr/>
          </p:nvSpPr>
          <p:spPr>
            <a:xfrm>
              <a:off x="481013" y="3917157"/>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1"/>
              <a:endCxn id="7" idx="3"/>
            </p:cNvCxnSpPr>
            <p:nvPr/>
          </p:nvCxnSpPr>
          <p:spPr>
            <a:xfrm>
              <a:off x="481013" y="5153026"/>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76400" y="6384413"/>
              <a:ext cx="1237134" cy="369332"/>
            </a:xfrm>
            <a:prstGeom prst="rect">
              <a:avLst/>
            </a:prstGeom>
            <a:noFill/>
          </p:spPr>
          <p:txBody>
            <a:bodyPr wrap="none" rtlCol="0">
              <a:spAutoFit/>
            </a:bodyPr>
            <a:lstStyle/>
            <a:p>
              <a:r>
                <a:rPr lang="en-US" dirty="0" smtClean="0">
                  <a:solidFill>
                    <a:srgbClr val="FFC000"/>
                  </a:solidFill>
                </a:rPr>
                <a:t>Predicted y</a:t>
              </a:r>
              <a:endParaRPr lang="en-US" dirty="0">
                <a:solidFill>
                  <a:srgbClr val="FFC000"/>
                </a:solidFill>
              </a:endParaRPr>
            </a:p>
          </p:txBody>
        </p:sp>
        <p:sp>
          <p:nvSpPr>
            <p:cNvPr id="14" name="TextBox 13"/>
            <p:cNvSpPr txBox="1"/>
            <p:nvPr/>
          </p:nvSpPr>
          <p:spPr>
            <a:xfrm rot="16200000">
              <a:off x="-1020123" y="4948435"/>
              <a:ext cx="2585320" cy="409184"/>
            </a:xfrm>
            <a:prstGeom prst="rect">
              <a:avLst/>
            </a:prstGeom>
            <a:noFill/>
          </p:spPr>
          <p:txBody>
            <a:bodyPr wrap="none" rtlCol="0">
              <a:spAutoFit/>
            </a:bodyPr>
            <a:lstStyle/>
            <a:p>
              <a:pPr algn="ctr"/>
              <a:r>
                <a:rPr lang="en-US" dirty="0" smtClean="0">
                  <a:solidFill>
                    <a:srgbClr val="FFC000"/>
                  </a:solidFill>
                </a:rPr>
                <a:t>Standardized Residuals</a:t>
              </a:r>
              <a:endParaRPr lang="en-US" dirty="0">
                <a:solidFill>
                  <a:srgbClr val="FFC000"/>
                </a:solidFill>
              </a:endParaRPr>
            </a:p>
          </p:txBody>
        </p:sp>
        <p:sp>
          <p:nvSpPr>
            <p:cNvPr id="12" name="Trapezoid 11"/>
            <p:cNvSpPr/>
            <p:nvPr/>
          </p:nvSpPr>
          <p:spPr>
            <a:xfrm rot="16200000">
              <a:off x="1624014" y="3337560"/>
              <a:ext cx="1554480" cy="3657600"/>
            </a:xfrm>
            <a:prstGeom prst="trapezoid">
              <a:avLst>
                <a:gd name="adj" fmla="val 30769"/>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4804252" y="1396541"/>
            <a:ext cx="3839275" cy="2611579"/>
            <a:chOff x="4580210" y="900472"/>
            <a:chExt cx="4253548" cy="2893378"/>
          </a:xfrm>
        </p:grpSpPr>
        <p:sp>
          <p:nvSpPr>
            <p:cNvPr id="24" name="Rectangle 23"/>
            <p:cNvSpPr/>
            <p:nvPr/>
          </p:nvSpPr>
          <p:spPr>
            <a:xfrm>
              <a:off x="4993278" y="957262"/>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4" idx="1"/>
              <a:endCxn id="24" idx="3"/>
            </p:cNvCxnSpPr>
            <p:nvPr/>
          </p:nvCxnSpPr>
          <p:spPr>
            <a:xfrm>
              <a:off x="4993278" y="2193131"/>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188665" y="3424518"/>
              <a:ext cx="1237134" cy="369332"/>
            </a:xfrm>
            <a:prstGeom prst="rect">
              <a:avLst/>
            </a:prstGeom>
            <a:noFill/>
          </p:spPr>
          <p:txBody>
            <a:bodyPr wrap="none" rtlCol="0">
              <a:spAutoFit/>
            </a:bodyPr>
            <a:lstStyle/>
            <a:p>
              <a:r>
                <a:rPr lang="en-US" dirty="0" smtClean="0">
                  <a:solidFill>
                    <a:srgbClr val="FFC000"/>
                  </a:solidFill>
                </a:rPr>
                <a:t>Predicted y</a:t>
              </a:r>
              <a:endParaRPr lang="en-US" dirty="0">
                <a:solidFill>
                  <a:srgbClr val="FFC000"/>
                </a:solidFill>
              </a:endParaRPr>
            </a:p>
          </p:txBody>
        </p:sp>
        <p:sp>
          <p:nvSpPr>
            <p:cNvPr id="27" name="TextBox 26"/>
            <p:cNvSpPr txBox="1"/>
            <p:nvPr/>
          </p:nvSpPr>
          <p:spPr>
            <a:xfrm rot="16200000">
              <a:off x="3492142" y="1988540"/>
              <a:ext cx="2585320" cy="409184"/>
            </a:xfrm>
            <a:prstGeom prst="rect">
              <a:avLst/>
            </a:prstGeom>
            <a:noFill/>
          </p:spPr>
          <p:txBody>
            <a:bodyPr wrap="none" rtlCol="0">
              <a:spAutoFit/>
            </a:bodyPr>
            <a:lstStyle/>
            <a:p>
              <a:pPr algn="ctr"/>
              <a:r>
                <a:rPr lang="en-US" dirty="0" smtClean="0">
                  <a:solidFill>
                    <a:srgbClr val="FFC000"/>
                  </a:solidFill>
                </a:rPr>
                <a:t>Standardized Residuals</a:t>
              </a:r>
              <a:endParaRPr lang="en-US" dirty="0">
                <a:solidFill>
                  <a:srgbClr val="FFC000"/>
                </a:solidFill>
              </a:endParaRPr>
            </a:p>
          </p:txBody>
        </p:sp>
        <p:sp>
          <p:nvSpPr>
            <p:cNvPr id="15" name="Freeform 14"/>
            <p:cNvSpPr/>
            <p:nvPr/>
          </p:nvSpPr>
          <p:spPr>
            <a:xfrm>
              <a:off x="5083246" y="1371599"/>
              <a:ext cx="3660545" cy="1706707"/>
            </a:xfrm>
            <a:custGeom>
              <a:avLst/>
              <a:gdLst>
                <a:gd name="connsiteX0" fmla="*/ 0 w 3010487"/>
                <a:gd name="connsiteY0" fmla="*/ 0 h 1603717"/>
                <a:gd name="connsiteX1" fmla="*/ 14068 w 3010487"/>
                <a:gd name="connsiteY1" fmla="*/ 1266092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0 w 3010487"/>
                <a:gd name="connsiteY6" fmla="*/ 0 h 1603717"/>
                <a:gd name="connsiteX0" fmla="*/ 56271 w 3010487"/>
                <a:gd name="connsiteY0" fmla="*/ 253218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56271 w 3010487"/>
                <a:gd name="connsiteY6" fmla="*/ 253218 h 1603717"/>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56272 h 1350499"/>
                <a:gd name="connsiteX5" fmla="*/ 1547447 w 3024555"/>
                <a:gd name="connsiteY5" fmla="*/ 365760 h 1350499"/>
                <a:gd name="connsiteX6" fmla="*/ 56271 w 3024555"/>
                <a:gd name="connsiteY6" fmla="*/ 0 h 1350499"/>
                <a:gd name="connsiteX0" fmla="*/ 56271 w 3010487"/>
                <a:gd name="connsiteY0" fmla="*/ 0 h 1350499"/>
                <a:gd name="connsiteX1" fmla="*/ 0 w 3010487"/>
                <a:gd name="connsiteY1" fmla="*/ 1055077 h 1350499"/>
                <a:gd name="connsiteX2" fmla="*/ 1491176 w 3010487"/>
                <a:gd name="connsiteY2" fmla="*/ 1350499 h 1350499"/>
                <a:gd name="connsiteX3" fmla="*/ 3010487 w 3010487"/>
                <a:gd name="connsiteY3" fmla="*/ 1026942 h 1350499"/>
                <a:gd name="connsiteX4" fmla="*/ 2996419 w 3010487"/>
                <a:gd name="connsiteY4" fmla="*/ 1 h 1350499"/>
                <a:gd name="connsiteX5" fmla="*/ 1547447 w 3010487"/>
                <a:gd name="connsiteY5" fmla="*/ 365760 h 1350499"/>
                <a:gd name="connsiteX6" fmla="*/ 56271 w 3010487"/>
                <a:gd name="connsiteY6" fmla="*/ 0 h 1350499"/>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1 h 1350499"/>
                <a:gd name="connsiteX5" fmla="*/ 1547447 w 3024555"/>
                <a:gd name="connsiteY5" fmla="*/ 365760 h 1350499"/>
                <a:gd name="connsiteX6" fmla="*/ 56271 w 3024555"/>
                <a:gd name="connsiteY6" fmla="*/ 0 h 1350499"/>
                <a:gd name="connsiteX0" fmla="*/ 56271 w 3010488"/>
                <a:gd name="connsiteY0" fmla="*/ 5627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56271 w 3010488"/>
                <a:gd name="connsiteY6" fmla="*/ 56270 h 1406769"/>
                <a:gd name="connsiteX0" fmla="*/ 9956 w 3010488"/>
                <a:gd name="connsiteY0" fmla="*/ 7946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9956 w 3010488"/>
                <a:gd name="connsiteY6" fmla="*/ 79460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1018584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01333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12912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2912" h="1406769">
                  <a:moveTo>
                    <a:pt x="802" y="102651"/>
                  </a:moveTo>
                  <a:cubicBezTo>
                    <a:pt x="-2517" y="446613"/>
                    <a:pt x="5743" y="674622"/>
                    <a:pt x="2424" y="1018584"/>
                  </a:cubicBezTo>
                  <a:cubicBezTo>
                    <a:pt x="487905" y="1209822"/>
                    <a:pt x="729254" y="1392701"/>
                    <a:pt x="1493600" y="1406769"/>
                  </a:cubicBezTo>
                  <a:cubicBezTo>
                    <a:pt x="2239187" y="1383323"/>
                    <a:pt x="2518053" y="1191064"/>
                    <a:pt x="3012912" y="955662"/>
                  </a:cubicBezTo>
                  <a:lnTo>
                    <a:pt x="3012912" y="0"/>
                  </a:lnTo>
                  <a:cubicBezTo>
                    <a:pt x="2439492" y="286728"/>
                    <a:pt x="2145692" y="509593"/>
                    <a:pt x="1526714" y="526389"/>
                  </a:cubicBezTo>
                  <a:cubicBezTo>
                    <a:pt x="874910" y="517010"/>
                    <a:pt x="511929" y="308211"/>
                    <a:pt x="802" y="102651"/>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721" name="Group 30720"/>
          <p:cNvGrpSpPr/>
          <p:nvPr/>
        </p:nvGrpSpPr>
        <p:grpSpPr>
          <a:xfrm>
            <a:off x="4804252" y="4191001"/>
            <a:ext cx="3839276" cy="2579721"/>
            <a:chOff x="4804252" y="4191001"/>
            <a:chExt cx="3839276" cy="2579721"/>
          </a:xfrm>
        </p:grpSpPr>
        <p:sp>
          <p:nvSpPr>
            <p:cNvPr id="31" name="Rectangle 30"/>
            <p:cNvSpPr/>
            <p:nvPr/>
          </p:nvSpPr>
          <p:spPr>
            <a:xfrm>
              <a:off x="5177090" y="4210402"/>
              <a:ext cx="3466438" cy="2231004"/>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31" idx="1"/>
              <a:endCxn id="31" idx="3"/>
            </p:cNvCxnSpPr>
            <p:nvPr/>
          </p:nvCxnSpPr>
          <p:spPr>
            <a:xfrm>
              <a:off x="5177090" y="5325904"/>
              <a:ext cx="346643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256053" y="6437361"/>
              <a:ext cx="1116644" cy="333361"/>
            </a:xfrm>
            <a:prstGeom prst="rect">
              <a:avLst/>
            </a:prstGeom>
            <a:noFill/>
          </p:spPr>
          <p:txBody>
            <a:bodyPr wrap="none" rtlCol="0">
              <a:spAutoFit/>
            </a:bodyPr>
            <a:lstStyle/>
            <a:p>
              <a:r>
                <a:rPr lang="en-US" dirty="0" smtClean="0">
                  <a:solidFill>
                    <a:srgbClr val="FFC000"/>
                  </a:solidFill>
                </a:rPr>
                <a:t>Predicted y</a:t>
              </a:r>
              <a:endParaRPr lang="en-US" dirty="0">
                <a:solidFill>
                  <a:srgbClr val="FFC000"/>
                </a:solidFill>
              </a:endParaRPr>
            </a:p>
          </p:txBody>
        </p:sp>
        <p:sp>
          <p:nvSpPr>
            <p:cNvPr id="34" name="TextBox 33"/>
            <p:cNvSpPr txBox="1"/>
            <p:nvPr/>
          </p:nvSpPr>
          <p:spPr>
            <a:xfrm rot="16200000">
              <a:off x="3822156" y="5173097"/>
              <a:ext cx="2333524" cy="369332"/>
            </a:xfrm>
            <a:prstGeom prst="rect">
              <a:avLst/>
            </a:prstGeom>
            <a:noFill/>
          </p:spPr>
          <p:txBody>
            <a:bodyPr wrap="none" rtlCol="0">
              <a:spAutoFit/>
            </a:bodyPr>
            <a:lstStyle/>
            <a:p>
              <a:pPr algn="ctr"/>
              <a:r>
                <a:rPr lang="en-US" dirty="0" smtClean="0">
                  <a:solidFill>
                    <a:srgbClr val="FFC000"/>
                  </a:solidFill>
                </a:rPr>
                <a:t>Standardized Residuals</a:t>
              </a:r>
              <a:endParaRPr lang="en-US" dirty="0">
                <a:solidFill>
                  <a:srgbClr val="FFC000"/>
                </a:solidFill>
              </a:endParaRPr>
            </a:p>
          </p:txBody>
        </p:sp>
        <p:sp>
          <p:nvSpPr>
            <p:cNvPr id="35" name="Freeform 34"/>
            <p:cNvSpPr/>
            <p:nvPr/>
          </p:nvSpPr>
          <p:spPr>
            <a:xfrm>
              <a:off x="5248256" y="4476032"/>
              <a:ext cx="3301370" cy="1661395"/>
            </a:xfrm>
            <a:custGeom>
              <a:avLst/>
              <a:gdLst>
                <a:gd name="connsiteX0" fmla="*/ 0 w 3010487"/>
                <a:gd name="connsiteY0" fmla="*/ 0 h 1603717"/>
                <a:gd name="connsiteX1" fmla="*/ 14068 w 3010487"/>
                <a:gd name="connsiteY1" fmla="*/ 1266092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0 w 3010487"/>
                <a:gd name="connsiteY6" fmla="*/ 0 h 1603717"/>
                <a:gd name="connsiteX0" fmla="*/ 56271 w 3010487"/>
                <a:gd name="connsiteY0" fmla="*/ 253218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56271 w 3010487"/>
                <a:gd name="connsiteY6" fmla="*/ 253218 h 1603717"/>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56272 h 1350499"/>
                <a:gd name="connsiteX5" fmla="*/ 1547447 w 3024555"/>
                <a:gd name="connsiteY5" fmla="*/ 365760 h 1350499"/>
                <a:gd name="connsiteX6" fmla="*/ 56271 w 3024555"/>
                <a:gd name="connsiteY6" fmla="*/ 0 h 1350499"/>
                <a:gd name="connsiteX0" fmla="*/ 56271 w 3010487"/>
                <a:gd name="connsiteY0" fmla="*/ 0 h 1350499"/>
                <a:gd name="connsiteX1" fmla="*/ 0 w 3010487"/>
                <a:gd name="connsiteY1" fmla="*/ 1055077 h 1350499"/>
                <a:gd name="connsiteX2" fmla="*/ 1491176 w 3010487"/>
                <a:gd name="connsiteY2" fmla="*/ 1350499 h 1350499"/>
                <a:gd name="connsiteX3" fmla="*/ 3010487 w 3010487"/>
                <a:gd name="connsiteY3" fmla="*/ 1026942 h 1350499"/>
                <a:gd name="connsiteX4" fmla="*/ 2996419 w 3010487"/>
                <a:gd name="connsiteY4" fmla="*/ 1 h 1350499"/>
                <a:gd name="connsiteX5" fmla="*/ 1547447 w 3010487"/>
                <a:gd name="connsiteY5" fmla="*/ 365760 h 1350499"/>
                <a:gd name="connsiteX6" fmla="*/ 56271 w 3010487"/>
                <a:gd name="connsiteY6" fmla="*/ 0 h 1350499"/>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1 h 1350499"/>
                <a:gd name="connsiteX5" fmla="*/ 1547447 w 3024555"/>
                <a:gd name="connsiteY5" fmla="*/ 365760 h 1350499"/>
                <a:gd name="connsiteX6" fmla="*/ 56271 w 3024555"/>
                <a:gd name="connsiteY6" fmla="*/ 0 h 1350499"/>
                <a:gd name="connsiteX0" fmla="*/ 56271 w 3010488"/>
                <a:gd name="connsiteY0" fmla="*/ 5627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56271 w 3010488"/>
                <a:gd name="connsiteY6" fmla="*/ 56270 h 1406769"/>
                <a:gd name="connsiteX0" fmla="*/ 9956 w 3010488"/>
                <a:gd name="connsiteY0" fmla="*/ 7946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9956 w 3010488"/>
                <a:gd name="connsiteY6" fmla="*/ 79460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1018584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01333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12912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9957 w 3022067"/>
                <a:gd name="connsiteY0" fmla="*/ 102651 h 1539653"/>
                <a:gd name="connsiteX1" fmla="*/ 0 w 3022067"/>
                <a:gd name="connsiteY1" fmla="*/ 1470806 h 1539653"/>
                <a:gd name="connsiteX2" fmla="*/ 1502755 w 3022067"/>
                <a:gd name="connsiteY2" fmla="*/ 1406769 h 1539653"/>
                <a:gd name="connsiteX3" fmla="*/ 3022067 w 3022067"/>
                <a:gd name="connsiteY3" fmla="*/ 955662 h 1539653"/>
                <a:gd name="connsiteX4" fmla="*/ 3022067 w 3022067"/>
                <a:gd name="connsiteY4" fmla="*/ 0 h 1539653"/>
                <a:gd name="connsiteX5" fmla="*/ 1535869 w 3022067"/>
                <a:gd name="connsiteY5" fmla="*/ 526389 h 1539653"/>
                <a:gd name="connsiteX6" fmla="*/ 9957 w 3022067"/>
                <a:gd name="connsiteY6" fmla="*/ 102651 h 1539653"/>
                <a:gd name="connsiteX0" fmla="*/ 9957 w 3022067"/>
                <a:gd name="connsiteY0" fmla="*/ 102651 h 1505445"/>
                <a:gd name="connsiteX1" fmla="*/ 0 w 3022067"/>
                <a:gd name="connsiteY1" fmla="*/ 1470806 h 1505445"/>
                <a:gd name="connsiteX2" fmla="*/ 1572228 w 3022067"/>
                <a:gd name="connsiteY2" fmla="*/ 1012525 h 1505445"/>
                <a:gd name="connsiteX3" fmla="*/ 3022067 w 3022067"/>
                <a:gd name="connsiteY3" fmla="*/ 955662 h 1505445"/>
                <a:gd name="connsiteX4" fmla="*/ 3022067 w 3022067"/>
                <a:gd name="connsiteY4" fmla="*/ 0 h 1505445"/>
                <a:gd name="connsiteX5" fmla="*/ 1535869 w 3022067"/>
                <a:gd name="connsiteY5" fmla="*/ 526389 h 1505445"/>
                <a:gd name="connsiteX6" fmla="*/ 9957 w 3022067"/>
                <a:gd name="connsiteY6" fmla="*/ 102651 h 1505445"/>
                <a:gd name="connsiteX0" fmla="*/ 9957 w 3033646"/>
                <a:gd name="connsiteY0" fmla="*/ 102651 h 1513641"/>
                <a:gd name="connsiteX1" fmla="*/ 0 w 3033646"/>
                <a:gd name="connsiteY1" fmla="*/ 1470806 h 1513641"/>
                <a:gd name="connsiteX2" fmla="*/ 1572228 w 3033646"/>
                <a:gd name="connsiteY2" fmla="*/ 1012525 h 1513641"/>
                <a:gd name="connsiteX3" fmla="*/ 3033646 w 3033646"/>
                <a:gd name="connsiteY3" fmla="*/ 1465862 h 1513641"/>
                <a:gd name="connsiteX4" fmla="*/ 3022067 w 3033646"/>
                <a:gd name="connsiteY4" fmla="*/ 0 h 1513641"/>
                <a:gd name="connsiteX5" fmla="*/ 1535869 w 3033646"/>
                <a:gd name="connsiteY5" fmla="*/ 526389 h 1513641"/>
                <a:gd name="connsiteX6" fmla="*/ 9957 w 3033646"/>
                <a:gd name="connsiteY6" fmla="*/ 102651 h 1513641"/>
                <a:gd name="connsiteX0" fmla="*/ 9957 w 3033646"/>
                <a:gd name="connsiteY0" fmla="*/ 102651 h 1568634"/>
                <a:gd name="connsiteX1" fmla="*/ 0 w 3033646"/>
                <a:gd name="connsiteY1" fmla="*/ 1470806 h 1568634"/>
                <a:gd name="connsiteX2" fmla="*/ 1572228 w 3033646"/>
                <a:gd name="connsiteY2" fmla="*/ 1012525 h 1568634"/>
                <a:gd name="connsiteX3" fmla="*/ 3033646 w 3033646"/>
                <a:gd name="connsiteY3" fmla="*/ 1523839 h 1568634"/>
                <a:gd name="connsiteX4" fmla="*/ 3022067 w 3033646"/>
                <a:gd name="connsiteY4" fmla="*/ 0 h 1568634"/>
                <a:gd name="connsiteX5" fmla="*/ 1535869 w 3033646"/>
                <a:gd name="connsiteY5" fmla="*/ 526389 h 1568634"/>
                <a:gd name="connsiteX6" fmla="*/ 9957 w 3033646"/>
                <a:gd name="connsiteY6" fmla="*/ 102651 h 1568634"/>
                <a:gd name="connsiteX0" fmla="*/ 9957 w 3033646"/>
                <a:gd name="connsiteY0" fmla="*/ 102651 h 1567543"/>
                <a:gd name="connsiteX1" fmla="*/ 0 w 3033646"/>
                <a:gd name="connsiteY1" fmla="*/ 1470806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28783"/>
                <a:gd name="connsiteX1" fmla="*/ 0 w 3033646"/>
                <a:gd name="connsiteY1" fmla="*/ 1528783 h 1528783"/>
                <a:gd name="connsiteX2" fmla="*/ 1502756 w 3033646"/>
                <a:gd name="connsiteY2" fmla="*/ 989333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45737"/>
                <a:gd name="connsiteY0" fmla="*/ 91055 h 1517187"/>
                <a:gd name="connsiteX1" fmla="*/ 0 w 3045737"/>
                <a:gd name="connsiteY1" fmla="*/ 1517187 h 1517187"/>
                <a:gd name="connsiteX2" fmla="*/ 1537492 w 3045737"/>
                <a:gd name="connsiteY2" fmla="*/ 1012523 h 1517187"/>
                <a:gd name="connsiteX3" fmla="*/ 3033646 w 3045737"/>
                <a:gd name="connsiteY3" fmla="*/ 1512243 h 1517187"/>
                <a:gd name="connsiteX4" fmla="*/ 3045224 w 3045737"/>
                <a:gd name="connsiteY4" fmla="*/ 0 h 1517187"/>
                <a:gd name="connsiteX5" fmla="*/ 1535869 w 3045737"/>
                <a:gd name="connsiteY5" fmla="*/ 514793 h 1517187"/>
                <a:gd name="connsiteX6" fmla="*/ 9957 w 3045737"/>
                <a:gd name="connsiteY6" fmla="*/ 91055 h 1517187"/>
                <a:gd name="connsiteX0" fmla="*/ 9957 w 3045737"/>
                <a:gd name="connsiteY0" fmla="*/ 91055 h 1517187"/>
                <a:gd name="connsiteX1" fmla="*/ 0 w 3045737"/>
                <a:gd name="connsiteY1" fmla="*/ 1517187 h 1517187"/>
                <a:gd name="connsiteX2" fmla="*/ 1537492 w 3045737"/>
                <a:gd name="connsiteY2" fmla="*/ 1012523 h 1517187"/>
                <a:gd name="connsiteX3" fmla="*/ 3033646 w 3045737"/>
                <a:gd name="connsiteY3" fmla="*/ 1512243 h 1517187"/>
                <a:gd name="connsiteX4" fmla="*/ 3045224 w 3045737"/>
                <a:gd name="connsiteY4" fmla="*/ 0 h 1517187"/>
                <a:gd name="connsiteX5" fmla="*/ 1535869 w 3045737"/>
                <a:gd name="connsiteY5" fmla="*/ 514793 h 1517187"/>
                <a:gd name="connsiteX6" fmla="*/ 9957 w 3045737"/>
                <a:gd name="connsiteY6" fmla="*/ 91055 h 1517187"/>
                <a:gd name="connsiteX0" fmla="*/ 9957 w 3034759"/>
                <a:gd name="connsiteY0" fmla="*/ 91055 h 1517187"/>
                <a:gd name="connsiteX1" fmla="*/ 0 w 3034759"/>
                <a:gd name="connsiteY1" fmla="*/ 1517187 h 1517187"/>
                <a:gd name="connsiteX2" fmla="*/ 1537492 w 3034759"/>
                <a:gd name="connsiteY2" fmla="*/ 1012523 h 1517187"/>
                <a:gd name="connsiteX3" fmla="*/ 3033646 w 3034759"/>
                <a:gd name="connsiteY3" fmla="*/ 1512243 h 1517187"/>
                <a:gd name="connsiteX4" fmla="*/ 3033645 w 3034759"/>
                <a:gd name="connsiteY4" fmla="*/ 0 h 1517187"/>
                <a:gd name="connsiteX5" fmla="*/ 1535869 w 3034759"/>
                <a:gd name="connsiteY5" fmla="*/ 514793 h 1517187"/>
                <a:gd name="connsiteX6" fmla="*/ 9957 w 3034759"/>
                <a:gd name="connsiteY6" fmla="*/ 91055 h 151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759" h="1517187">
                  <a:moveTo>
                    <a:pt x="9957" y="91055"/>
                  </a:moveTo>
                  <a:cubicBezTo>
                    <a:pt x="6638" y="435017"/>
                    <a:pt x="3319" y="1173225"/>
                    <a:pt x="0" y="1517187"/>
                  </a:cubicBezTo>
                  <a:cubicBezTo>
                    <a:pt x="624427" y="1175035"/>
                    <a:pt x="1004722" y="1010050"/>
                    <a:pt x="1537492" y="1012523"/>
                  </a:cubicBezTo>
                  <a:cubicBezTo>
                    <a:pt x="1958873" y="1000673"/>
                    <a:pt x="2434578" y="1191064"/>
                    <a:pt x="3033646" y="1512243"/>
                  </a:cubicBezTo>
                  <a:cubicBezTo>
                    <a:pt x="3029786" y="1023622"/>
                    <a:pt x="3037505" y="488621"/>
                    <a:pt x="3033645" y="0"/>
                  </a:cubicBezTo>
                  <a:cubicBezTo>
                    <a:pt x="2460225" y="286728"/>
                    <a:pt x="2154847" y="497997"/>
                    <a:pt x="1535869" y="514793"/>
                  </a:cubicBezTo>
                  <a:cubicBezTo>
                    <a:pt x="884065" y="505414"/>
                    <a:pt x="521084" y="296615"/>
                    <a:pt x="9957" y="91055"/>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18730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sp>
        <p:nvSpPr>
          <p:cNvPr id="3" name="Content Placeholder 2"/>
          <p:cNvSpPr>
            <a:spLocks noGrp="1"/>
          </p:cNvSpPr>
          <p:nvPr>
            <p:ph idx="1"/>
          </p:nvPr>
        </p:nvSpPr>
        <p:spPr/>
        <p:txBody>
          <a:bodyPr/>
          <a:lstStyle/>
          <a:p>
            <a:pPr marL="0" indent="0">
              <a:buNone/>
            </a:pPr>
            <a:r>
              <a:rPr lang="en-US" dirty="0" smtClean="0"/>
              <a:t>Analysis of residuals</a:t>
            </a:r>
          </a:p>
          <a:p>
            <a:r>
              <a:rPr lang="en-US" dirty="0" err="1" smtClean="0"/>
              <a:t>Heteroscedasticity</a:t>
            </a:r>
            <a:r>
              <a:rPr lang="en-US" dirty="0"/>
              <a:t>, non-normality, or spatial autocorrelation indicates</a:t>
            </a:r>
          </a:p>
          <a:p>
            <a:pPr lvl="1"/>
            <a:r>
              <a:rPr lang="en-US" dirty="0" smtClean="0"/>
              <a:t>One or more important variables were omitted from the model</a:t>
            </a:r>
          </a:p>
          <a:p>
            <a:pPr lvl="2"/>
            <a:r>
              <a:rPr lang="en-US" dirty="0" smtClean="0"/>
              <a:t>subpopulations</a:t>
            </a:r>
          </a:p>
          <a:p>
            <a:pPr lvl="1"/>
            <a:r>
              <a:rPr lang="en-US" dirty="0" smtClean="0"/>
              <a:t>Incorrect functional form used for the model (e.g., linear when the function is actually nonlinear)</a:t>
            </a:r>
          </a:p>
          <a:p>
            <a:pPr lvl="2"/>
            <a:endParaRPr lang="en-US" dirty="0"/>
          </a:p>
        </p:txBody>
      </p:sp>
    </p:spTree>
    <p:extLst>
      <p:ext uri="{BB962C8B-B14F-4D97-AF65-F5344CB8AC3E}">
        <p14:creationId xmlns:p14="http://schemas.microsoft.com/office/powerpoint/2010/main" val="1434637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pic>
        <p:nvPicPr>
          <p:cNvPr id="1026" name="Picture 2" descr="C:\Users\jathompson\Downloads\phot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70" t="12383" r="2932" b="33102"/>
          <a:stretch/>
        </p:blipFill>
        <p:spPr bwMode="auto">
          <a:xfrm>
            <a:off x="1596803" y="1371600"/>
            <a:ext cx="5950394"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6124" y="2903838"/>
            <a:ext cx="5562600" cy="1097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Thompson et al. (1997)</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77467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6803166" y="6457890"/>
            <a:ext cx="2340834"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Libohova et al., 2017</a:t>
            </a:r>
            <a:endParaRPr lang="en-US" sz="2000" dirty="0">
              <a:solidFill>
                <a:schemeClr val="accent5"/>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0348" y="-609600"/>
            <a:ext cx="6383303" cy="8246507"/>
          </a:xfrm>
          <a:prstGeom prst="rect">
            <a:avLst/>
          </a:prstGeom>
        </p:spPr>
      </p:pic>
    </p:spTree>
    <p:extLst>
      <p:ext uri="{BB962C8B-B14F-4D97-AF65-F5344CB8AC3E}">
        <p14:creationId xmlns:p14="http://schemas.microsoft.com/office/powerpoint/2010/main" val="1710455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type="body" idx="1"/>
          </p:nvPr>
        </p:nvSpPr>
        <p:spPr/>
        <p:txBody>
          <a:bodyPr/>
          <a:lstStyle/>
          <a:p>
            <a:r>
              <a:rPr lang="en-GB" altLang="en-US" dirty="0" smtClean="0"/>
              <a:t>Split-sample</a:t>
            </a:r>
          </a:p>
          <a:p>
            <a:pPr lvl="1"/>
            <a:r>
              <a:rPr lang="en-GB" altLang="en-US" dirty="0" smtClean="0"/>
              <a:t>Training data</a:t>
            </a:r>
          </a:p>
          <a:p>
            <a:pPr lvl="1"/>
            <a:r>
              <a:rPr lang="en-GB" altLang="en-US" dirty="0" smtClean="0"/>
              <a:t>Validation data</a:t>
            </a:r>
          </a:p>
          <a:p>
            <a:r>
              <a:rPr lang="en-GB" altLang="en-US" dirty="0" smtClean="0"/>
              <a:t>Cross-validation</a:t>
            </a:r>
          </a:p>
          <a:p>
            <a:pPr lvl="1"/>
            <a:r>
              <a:rPr lang="en-GB" altLang="en-US" dirty="0" smtClean="0"/>
              <a:t> Alternating development  and validation</a:t>
            </a:r>
          </a:p>
          <a:p>
            <a:pPr lvl="1"/>
            <a:r>
              <a:rPr lang="en-GB" altLang="en-US" dirty="0" smtClean="0"/>
              <a:t> Jack-knife</a:t>
            </a:r>
          </a:p>
          <a:p>
            <a:pPr lvl="2"/>
            <a:r>
              <a:rPr lang="en-GB" altLang="en-US" dirty="0" smtClean="0"/>
              <a:t>n-1 for training, 1 validate </a:t>
            </a:r>
            <a:endParaRPr lang="en-US" altLang="en-US" dirty="0" smtClean="0"/>
          </a:p>
          <a:p>
            <a:r>
              <a:rPr lang="en-US" altLang="en-US" dirty="0" smtClean="0"/>
              <a:t>Bootstrap</a:t>
            </a:r>
          </a:p>
          <a:p>
            <a:pPr lvl="1"/>
            <a:r>
              <a:rPr lang="en-US" altLang="en-US" dirty="0" smtClean="0"/>
              <a:t>Random subsample</a:t>
            </a:r>
            <a:endParaRPr lang="en-US" altLang="en-US" dirty="0"/>
          </a:p>
        </p:txBody>
      </p:sp>
    </p:spTree>
    <p:extLst>
      <p:ext uri="{BB962C8B-B14F-4D97-AF65-F5344CB8AC3E}">
        <p14:creationId xmlns:p14="http://schemas.microsoft.com/office/powerpoint/2010/main" val="2549380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Internal </a:t>
            </a:r>
            <a:r>
              <a:rPr lang="en-US" dirty="0" smtClean="0"/>
              <a:t>Validation</a:t>
            </a:r>
            <a:endParaRPr lang="en-US" dirty="0"/>
          </a:p>
        </p:txBody>
      </p:sp>
      <p:sp>
        <p:nvSpPr>
          <p:cNvPr id="3" name="Content Placeholder 2"/>
          <p:cNvSpPr>
            <a:spLocks noGrp="1"/>
          </p:cNvSpPr>
          <p:nvPr>
            <p:ph idx="1"/>
          </p:nvPr>
        </p:nvSpPr>
        <p:spPr/>
        <p:txBody>
          <a:bodyPr/>
          <a:lstStyle/>
          <a:p>
            <a:pPr marL="0" indent="0">
              <a:buNone/>
            </a:pPr>
            <a:r>
              <a:rPr lang="en-US" dirty="0" smtClean="0"/>
              <a:t>Methods to assess </a:t>
            </a:r>
            <a:r>
              <a:rPr lang="en-US" b="1" u="sng" dirty="0" smtClean="0"/>
              <a:t>error</a:t>
            </a:r>
          </a:p>
          <a:p>
            <a:r>
              <a:rPr lang="en-US" dirty="0" smtClean="0"/>
              <a:t>Numerical data</a:t>
            </a:r>
          </a:p>
          <a:p>
            <a:pPr lvl="1"/>
            <a:r>
              <a:rPr lang="en-US" dirty="0" smtClean="0"/>
              <a:t>Correlation (r</a:t>
            </a:r>
            <a:r>
              <a:rPr lang="en-US" baseline="30000" dirty="0" smtClean="0"/>
              <a:t>2</a:t>
            </a:r>
            <a:r>
              <a:rPr lang="en-US" dirty="0" smtClean="0"/>
              <a:t>)</a:t>
            </a:r>
          </a:p>
          <a:p>
            <a:pPr lvl="1"/>
            <a:r>
              <a:rPr lang="en-US" dirty="0" smtClean="0"/>
              <a:t>Scatter plots</a:t>
            </a:r>
          </a:p>
          <a:p>
            <a:pPr lvl="1"/>
            <a:r>
              <a:rPr lang="en-US" dirty="0" smtClean="0"/>
              <a:t>Mean error (ME)</a:t>
            </a:r>
          </a:p>
          <a:p>
            <a:pPr lvl="1"/>
            <a:r>
              <a:rPr lang="en-US" dirty="0" smtClean="0"/>
              <a:t>Root mean square error (RMSE)</a:t>
            </a:r>
          </a:p>
          <a:p>
            <a:r>
              <a:rPr lang="en-US" dirty="0" smtClean="0"/>
              <a:t>Categorical data</a:t>
            </a:r>
          </a:p>
          <a:p>
            <a:pPr lvl="1"/>
            <a:r>
              <a:rPr lang="en-US" dirty="0" smtClean="0"/>
              <a:t>Confusion matrix (error matrix)</a:t>
            </a:r>
          </a:p>
          <a:p>
            <a:pPr lvl="1"/>
            <a:endParaRPr lang="en-US" dirty="0"/>
          </a:p>
        </p:txBody>
      </p:sp>
    </p:spTree>
    <p:extLst>
      <p:ext uri="{BB962C8B-B14F-4D97-AF65-F5344CB8AC3E}">
        <p14:creationId xmlns:p14="http://schemas.microsoft.com/office/powerpoint/2010/main" val="4231230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lnSpcReduction="10000"/>
          </a:bodyPr>
          <a:lstStyle/>
          <a:p>
            <a:r>
              <a:rPr lang="en-GB" altLang="en-US" dirty="0" smtClean="0"/>
              <a:t>Split-sample</a:t>
            </a:r>
          </a:p>
          <a:p>
            <a:pPr lvl="1"/>
            <a:r>
              <a:rPr lang="en-GB" altLang="en-US" dirty="0" smtClean="0"/>
              <a:t>Training </a:t>
            </a:r>
          </a:p>
          <a:p>
            <a:pPr lvl="1"/>
            <a:r>
              <a:rPr lang="en-GB" altLang="en-US" dirty="0" smtClean="0"/>
              <a:t>Test (validation) </a:t>
            </a:r>
          </a:p>
          <a:p>
            <a:r>
              <a:rPr lang="en-GB" altLang="en-US" dirty="0" smtClean="0">
                <a:solidFill>
                  <a:schemeClr val="bg2"/>
                </a:solidFill>
              </a:rPr>
              <a:t>Cross-validation</a:t>
            </a:r>
          </a:p>
          <a:p>
            <a:pPr lvl="1"/>
            <a:r>
              <a:rPr lang="en-GB" altLang="en-US" dirty="0" smtClean="0">
                <a:solidFill>
                  <a:schemeClr val="bg2"/>
                </a:solidFill>
              </a:rPr>
              <a:t> Leave-one-out</a:t>
            </a:r>
          </a:p>
          <a:p>
            <a:pPr lvl="1"/>
            <a:r>
              <a:rPr lang="en-GB" altLang="en-US" dirty="0" smtClean="0">
                <a:solidFill>
                  <a:schemeClr val="bg2"/>
                </a:solidFill>
              </a:rPr>
              <a:t> K-fold</a:t>
            </a:r>
          </a:p>
          <a:p>
            <a:pPr lvl="1"/>
            <a:r>
              <a:rPr lang="en-GB" altLang="en-US" dirty="0" smtClean="0">
                <a:solidFill>
                  <a:schemeClr val="bg2"/>
                </a:solidFill>
              </a:rPr>
              <a:t> Jack-knife</a:t>
            </a:r>
          </a:p>
          <a:p>
            <a:pPr lvl="2"/>
            <a:r>
              <a:rPr lang="en-GB" altLang="en-US" dirty="0" smtClean="0">
                <a:solidFill>
                  <a:schemeClr val="bg2"/>
                </a:solidFill>
              </a:rPr>
              <a:t>n-1 for training, 1 validate </a:t>
            </a:r>
            <a:endParaRPr lang="en-US" altLang="en-US" dirty="0" smtClean="0">
              <a:solidFill>
                <a:schemeClr val="bg2"/>
              </a:solidFill>
            </a:endParaRP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3" name="Rectangle 2"/>
          <p:cNvSpPr/>
          <p:nvPr/>
        </p:nvSpPr>
        <p:spPr>
          <a:xfrm>
            <a:off x="4591050" y="16002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Test</a:t>
            </a:r>
            <a:endParaRPr lang="en-US" sz="2400" dirty="0">
              <a:solidFill>
                <a:schemeClr val="bg1"/>
              </a:solidFill>
            </a:endParaRPr>
          </a:p>
        </p:txBody>
      </p:sp>
      <p:sp>
        <p:nvSpPr>
          <p:cNvPr id="7" name="Rectangle 6"/>
          <p:cNvSpPr/>
          <p:nvPr/>
        </p:nvSpPr>
        <p:spPr>
          <a:xfrm>
            <a:off x="4591050" y="1600200"/>
            <a:ext cx="212786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Train</a:t>
            </a:r>
            <a:endParaRPr lang="en-US" sz="2400" dirty="0">
              <a:solidFill>
                <a:schemeClr val="bg1"/>
              </a:solidFill>
            </a:endParaRPr>
          </a:p>
        </p:txBody>
      </p:sp>
      <p:sp>
        <p:nvSpPr>
          <p:cNvPr id="10" name="Right Brace 9"/>
          <p:cNvSpPr/>
          <p:nvPr/>
        </p:nvSpPr>
        <p:spPr>
          <a:xfrm rot="5400000">
            <a:off x="6013616" y="1004404"/>
            <a:ext cx="355268" cy="316230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1" name="TextBox 10"/>
          <p:cNvSpPr txBox="1"/>
          <p:nvPr/>
        </p:nvSpPr>
        <p:spPr>
          <a:xfrm>
            <a:off x="4814238" y="2893666"/>
            <a:ext cx="2754024" cy="400110"/>
          </a:xfrm>
          <a:prstGeom prst="rect">
            <a:avLst/>
          </a:prstGeom>
          <a:noFill/>
        </p:spPr>
        <p:txBody>
          <a:bodyPr wrap="none" rtlCol="0">
            <a:spAutoFit/>
          </a:bodyPr>
          <a:lstStyle/>
          <a:p>
            <a:r>
              <a:rPr lang="en-US" sz="2000" dirty="0" smtClean="0"/>
              <a:t>Total number of samples</a:t>
            </a:r>
            <a:endParaRPr lang="en-US" sz="2000" dirty="0"/>
          </a:p>
        </p:txBody>
      </p:sp>
    </p:spTree>
    <p:extLst>
      <p:ext uri="{BB962C8B-B14F-4D97-AF65-F5344CB8AC3E}">
        <p14:creationId xmlns:p14="http://schemas.microsoft.com/office/powerpoint/2010/main" val="32457720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smtClean="0"/>
              <a:t>Validation and Uncertainty</a:t>
            </a:r>
            <a:endParaRPr lang="en-US" dirty="0"/>
          </a:p>
        </p:txBody>
      </p:sp>
      <p:sp>
        <p:nvSpPr>
          <p:cNvPr id="25" name="Content Placeholder 24"/>
          <p:cNvSpPr>
            <a:spLocks noGrp="1"/>
          </p:cNvSpPr>
          <p:nvPr>
            <p:ph idx="1"/>
          </p:nvPr>
        </p:nvSpPr>
        <p:spPr/>
        <p:txBody>
          <a:bodyPr/>
          <a:lstStyle/>
          <a:p>
            <a:pPr marL="0" indent="0">
              <a:buNone/>
            </a:pPr>
            <a:r>
              <a:rPr lang="en-US" dirty="0" smtClean="0"/>
              <a:t>Outline</a:t>
            </a:r>
          </a:p>
          <a:p>
            <a:r>
              <a:rPr lang="en-US" dirty="0" smtClean="0"/>
              <a:t>Sources of error</a:t>
            </a:r>
          </a:p>
          <a:p>
            <a:r>
              <a:rPr lang="en-US" dirty="0"/>
              <a:t>Accuracy and precision</a:t>
            </a:r>
          </a:p>
          <a:p>
            <a:r>
              <a:rPr lang="en-US" dirty="0" smtClean="0"/>
              <a:t>Error </a:t>
            </a:r>
            <a:r>
              <a:rPr lang="en-US" dirty="0" smtClean="0"/>
              <a:t>and uncertainty</a:t>
            </a:r>
          </a:p>
          <a:p>
            <a:r>
              <a:rPr lang="en-US" dirty="0" smtClean="0"/>
              <a:t>Validation </a:t>
            </a:r>
            <a:r>
              <a:rPr lang="en-US" dirty="0" smtClean="0"/>
              <a:t>methods</a:t>
            </a:r>
            <a:endParaRPr lang="en-US" dirty="0"/>
          </a:p>
        </p:txBody>
      </p:sp>
    </p:spTree>
    <p:extLst>
      <p:ext uri="{BB962C8B-B14F-4D97-AF65-F5344CB8AC3E}">
        <p14:creationId xmlns:p14="http://schemas.microsoft.com/office/powerpoint/2010/main" val="706785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t>Leave-one-out</a:t>
            </a:r>
          </a:p>
          <a:p>
            <a:pPr lvl="1"/>
            <a:r>
              <a:rPr lang="en-GB" altLang="en-US" dirty="0" smtClean="0">
                <a:solidFill>
                  <a:schemeClr val="bg2"/>
                </a:solidFill>
              </a:rPr>
              <a:t>K-fold</a:t>
            </a:r>
            <a:endParaRPr lang="en-GB" altLang="en-US" dirty="0">
              <a:solidFill>
                <a:schemeClr val="bg2"/>
              </a:solidFill>
            </a:endParaRPr>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7" name="Right Brace 6"/>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8" name="TextBox 7"/>
          <p:cNvSpPr txBox="1"/>
          <p:nvPr/>
        </p:nvSpPr>
        <p:spPr>
          <a:xfrm>
            <a:off x="7848600" y="359565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1" name="Rectangle 10"/>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3" name="Rectangle 12"/>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ectangle 4"/>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ectangle 14"/>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6" name="Rectangle 15"/>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ight Brace 16"/>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8" name="TextBox 17"/>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Tree>
    <p:extLst>
      <p:ext uri="{BB962C8B-B14F-4D97-AF65-F5344CB8AC3E}">
        <p14:creationId xmlns:p14="http://schemas.microsoft.com/office/powerpoint/2010/main" val="28299664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a:solidFill>
                  <a:schemeClr val="bg2"/>
                </a:solidFill>
              </a:rPr>
              <a:t>Leave-one-out</a:t>
            </a:r>
          </a:p>
          <a:p>
            <a:pPr lvl="1"/>
            <a:r>
              <a:rPr lang="en-GB" altLang="en-US" dirty="0" smtClean="0"/>
              <a:t>K-fold</a:t>
            </a:r>
            <a:endParaRPr lang="en-GB" altLang="en-US" dirty="0"/>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endParaRPr lang="en-US" sz="2200" dirty="0">
              <a:solidFill>
                <a:schemeClr val="bg1"/>
              </a:solidFill>
            </a:endParaRPr>
          </a:p>
        </p:txBody>
      </p:sp>
      <p:sp>
        <p:nvSpPr>
          <p:cNvPr id="7" name="Rectangle 6"/>
          <p:cNvSpPr/>
          <p:nvPr/>
        </p:nvSpPr>
        <p:spPr>
          <a:xfrm>
            <a:off x="4343400" y="2438400"/>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8" name="Right Brace 7"/>
          <p:cNvSpPr/>
          <p:nvPr/>
        </p:nvSpPr>
        <p:spPr>
          <a:xfrm>
            <a:off x="7600949" y="2438400"/>
            <a:ext cx="310053" cy="215802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 name="TextBox 8"/>
          <p:cNvSpPr txBox="1"/>
          <p:nvPr/>
        </p:nvSpPr>
        <p:spPr>
          <a:xfrm>
            <a:off x="7911002" y="3048000"/>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0" name="Rectangle 9"/>
          <p:cNvSpPr/>
          <p:nvPr/>
        </p:nvSpPr>
        <p:spPr>
          <a:xfrm>
            <a:off x="4343400" y="3214658"/>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rPr>
              <a:t> </a:t>
            </a:r>
            <a:r>
              <a:rPr lang="en-US" sz="2200" dirty="0" smtClean="0">
                <a:solidFill>
                  <a:schemeClr val="bg1"/>
                </a:solidFill>
              </a:rPr>
              <a:t>Test    </a:t>
            </a:r>
            <a:r>
              <a:rPr lang="en-US" sz="2400" dirty="0" smtClean="0">
                <a:solidFill>
                  <a:schemeClr val="bg1"/>
                </a:solidFill>
              </a:rPr>
              <a:t>                  Test</a:t>
            </a:r>
            <a:endParaRPr lang="en-US" sz="2400" dirty="0">
              <a:solidFill>
                <a:schemeClr val="bg1"/>
              </a:solidFill>
            </a:endParaRPr>
          </a:p>
        </p:txBody>
      </p:sp>
      <p:sp>
        <p:nvSpPr>
          <p:cNvPr id="12" name="Rectangle 11"/>
          <p:cNvSpPr/>
          <p:nvPr/>
        </p:nvSpPr>
        <p:spPr>
          <a:xfrm>
            <a:off x="4343400" y="3990916"/>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r>
              <a:rPr lang="en-US" sz="2400" dirty="0" smtClean="0">
                <a:solidFill>
                  <a:schemeClr val="bg1"/>
                </a:solidFill>
              </a:rPr>
              <a:t> </a:t>
            </a:r>
            <a:endParaRPr lang="en-US" sz="2400" dirty="0">
              <a:solidFill>
                <a:schemeClr val="bg1"/>
              </a:solidFill>
            </a:endParaRPr>
          </a:p>
        </p:txBody>
      </p:sp>
      <p:sp>
        <p:nvSpPr>
          <p:cNvPr id="13" name="Rectangle 12"/>
          <p:cNvSpPr/>
          <p:nvPr/>
        </p:nvSpPr>
        <p:spPr>
          <a:xfrm>
            <a:off x="4343400" y="3990916"/>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5124450" y="3214658"/>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5" name="Rectangle 14"/>
          <p:cNvSpPr/>
          <p:nvPr/>
        </p:nvSpPr>
        <p:spPr>
          <a:xfrm>
            <a:off x="6381750" y="3990916"/>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6" name="TextBox 15"/>
          <p:cNvSpPr txBox="1"/>
          <p:nvPr/>
        </p:nvSpPr>
        <p:spPr>
          <a:xfrm>
            <a:off x="5655700" y="1981200"/>
            <a:ext cx="575799" cy="400110"/>
          </a:xfrm>
          <a:prstGeom prst="rect">
            <a:avLst/>
          </a:prstGeom>
          <a:noFill/>
        </p:spPr>
        <p:txBody>
          <a:bodyPr wrap="none" rtlCol="0">
            <a:spAutoFit/>
          </a:bodyPr>
          <a:lstStyle/>
          <a:p>
            <a:r>
              <a:rPr lang="en-US" sz="2000" dirty="0" smtClean="0"/>
              <a:t>K=3</a:t>
            </a:r>
            <a:endParaRPr lang="en-US" sz="2000" dirty="0"/>
          </a:p>
        </p:txBody>
      </p:sp>
    </p:spTree>
    <p:extLst>
      <p:ext uri="{BB962C8B-B14F-4D97-AF65-F5344CB8AC3E}">
        <p14:creationId xmlns:p14="http://schemas.microsoft.com/office/powerpoint/2010/main" val="15564245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5" name="Rectangle 4"/>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6" name="Right Brace 5"/>
          <p:cNvSpPr/>
          <p:nvPr/>
        </p:nvSpPr>
        <p:spPr>
          <a:xfrm>
            <a:off x="7572873" y="2463670"/>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7" name="TextBox 6"/>
          <p:cNvSpPr txBox="1"/>
          <p:nvPr/>
        </p:nvSpPr>
        <p:spPr>
          <a:xfrm>
            <a:off x="7923130" y="225583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0" name="Rectangle 9"/>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1" name="Rectangle 10"/>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ectangle 13"/>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ight Brace 14"/>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6" name="TextBox 15"/>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7" name="TextBox 16"/>
          <p:cNvSpPr txBox="1"/>
          <p:nvPr/>
        </p:nvSpPr>
        <p:spPr>
          <a:xfrm>
            <a:off x="4267200" y="4865917"/>
            <a:ext cx="4572000" cy="1569660"/>
          </a:xfrm>
          <a:prstGeom prst="rect">
            <a:avLst/>
          </a:prstGeom>
          <a:noFill/>
        </p:spPr>
        <p:txBody>
          <a:bodyPr wrap="square" rtlCol="0">
            <a:spAutoFit/>
          </a:bodyPr>
          <a:lstStyle/>
          <a:p>
            <a:r>
              <a:rPr lang="en-US" sz="2400" dirty="0" smtClean="0"/>
              <a:t>Similar to leave-one-out method, but computes bias rather than an average of model error; more than one sample can be left out.</a:t>
            </a:r>
            <a:endParaRPr lang="en-US" sz="2400" dirty="0"/>
          </a:p>
        </p:txBody>
      </p:sp>
    </p:spTree>
    <p:extLst>
      <p:ext uri="{BB962C8B-B14F-4D97-AF65-F5344CB8AC3E}">
        <p14:creationId xmlns:p14="http://schemas.microsoft.com/office/powerpoint/2010/main" val="14905620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solidFill>
                  <a:schemeClr val="bg2"/>
                </a:solidFill>
              </a:rPr>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solidFill>
                  <a:schemeClr val="bg2"/>
                </a:solidFill>
              </a:rPr>
              <a:t>Jack-knife</a:t>
            </a:r>
          </a:p>
          <a:p>
            <a:r>
              <a:rPr lang="en-US" altLang="en-US" dirty="0" smtClean="0"/>
              <a:t>Bootstrap</a:t>
            </a:r>
          </a:p>
          <a:p>
            <a:pPr lvl="1"/>
            <a:r>
              <a:rPr lang="en-US" altLang="en-US" dirty="0" smtClean="0"/>
              <a:t>Random subsample</a:t>
            </a:r>
            <a:endParaRPr lang="en-US" altLang="en-US" dirty="0"/>
          </a:p>
        </p:txBody>
      </p:sp>
      <p:sp>
        <p:nvSpPr>
          <p:cNvPr id="4" name="Rectangle 3"/>
          <p:cNvSpPr/>
          <p:nvPr/>
        </p:nvSpPr>
        <p:spPr>
          <a:xfrm>
            <a:off x="4343400" y="2704609"/>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ight Brace 4"/>
          <p:cNvSpPr/>
          <p:nvPr/>
        </p:nvSpPr>
        <p:spPr>
          <a:xfrm>
            <a:off x="7627397" y="3475829"/>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6" name="TextBox 5"/>
          <p:cNvSpPr txBox="1"/>
          <p:nvPr/>
        </p:nvSpPr>
        <p:spPr>
          <a:xfrm>
            <a:off x="7962942" y="3061141"/>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480867"/>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343401" y="4257125"/>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1" name="Rectangle 10"/>
          <p:cNvSpPr/>
          <p:nvPr/>
        </p:nvSpPr>
        <p:spPr>
          <a:xfrm>
            <a:off x="4343400" y="270460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2" name="Rectangle 11"/>
          <p:cNvSpPr/>
          <p:nvPr/>
        </p:nvSpPr>
        <p:spPr>
          <a:xfrm>
            <a:off x="5081116"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95799" y="425712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ight Brace 13"/>
          <p:cNvSpPr/>
          <p:nvPr/>
        </p:nvSpPr>
        <p:spPr>
          <a:xfrm rot="5400000">
            <a:off x="4203866" y="2254617"/>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5" name="TextBox 14"/>
          <p:cNvSpPr txBox="1"/>
          <p:nvPr/>
        </p:nvSpPr>
        <p:spPr>
          <a:xfrm>
            <a:off x="4038600" y="1866409"/>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6" name="Rectangle 15"/>
          <p:cNvSpPr/>
          <p:nvPr/>
        </p:nvSpPr>
        <p:spPr>
          <a:xfrm>
            <a:off x="5267847"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ectangle 16"/>
          <p:cNvSpPr/>
          <p:nvPr/>
        </p:nvSpPr>
        <p:spPr>
          <a:xfrm>
            <a:off x="6558223"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8" name="Rectangle 17"/>
          <p:cNvSpPr/>
          <p:nvPr/>
        </p:nvSpPr>
        <p:spPr>
          <a:xfrm>
            <a:off x="7364233" y="42672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9" name="Rectangle 18"/>
          <p:cNvSpPr/>
          <p:nvPr/>
        </p:nvSpPr>
        <p:spPr>
          <a:xfrm>
            <a:off x="5596512" y="425712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1" name="Rectangle 20"/>
          <p:cNvSpPr/>
          <p:nvPr/>
        </p:nvSpPr>
        <p:spPr>
          <a:xfrm>
            <a:off x="6108562"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2" name="Rectangle 21"/>
          <p:cNvSpPr/>
          <p:nvPr/>
        </p:nvSpPr>
        <p:spPr>
          <a:xfrm>
            <a:off x="6297039" y="347792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3" name="Rectangle 22"/>
          <p:cNvSpPr/>
          <p:nvPr/>
        </p:nvSpPr>
        <p:spPr>
          <a:xfrm>
            <a:off x="6275508" y="270964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4" name="Rectangle 23"/>
          <p:cNvSpPr/>
          <p:nvPr/>
        </p:nvSpPr>
        <p:spPr>
          <a:xfrm>
            <a:off x="7326133" y="270754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5" name="Rectangle 24"/>
          <p:cNvSpPr/>
          <p:nvPr/>
        </p:nvSpPr>
        <p:spPr>
          <a:xfrm>
            <a:off x="6827020"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6" name="Rectangle 25"/>
          <p:cNvSpPr/>
          <p:nvPr/>
        </p:nvSpPr>
        <p:spPr>
          <a:xfrm>
            <a:off x="5252356" y="347582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7" name="Rectangle 26"/>
          <p:cNvSpPr/>
          <p:nvPr/>
        </p:nvSpPr>
        <p:spPr>
          <a:xfrm>
            <a:off x="7220913" y="347673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8" name="Rectangle 27"/>
          <p:cNvSpPr/>
          <p:nvPr/>
        </p:nvSpPr>
        <p:spPr>
          <a:xfrm>
            <a:off x="5714669" y="348590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9" name="Rectangle 28"/>
          <p:cNvSpPr/>
          <p:nvPr/>
        </p:nvSpPr>
        <p:spPr>
          <a:xfrm>
            <a:off x="4595865" y="270339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0" name="Rectangle 29"/>
          <p:cNvSpPr/>
          <p:nvPr/>
        </p:nvSpPr>
        <p:spPr>
          <a:xfrm>
            <a:off x="5251314" y="270293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1" name="Rectangle 30"/>
          <p:cNvSpPr/>
          <p:nvPr/>
        </p:nvSpPr>
        <p:spPr>
          <a:xfrm>
            <a:off x="6632584" y="270964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2" name="Right Brace 31"/>
          <p:cNvSpPr/>
          <p:nvPr/>
        </p:nvSpPr>
        <p:spPr>
          <a:xfrm rot="5400000">
            <a:off x="5641629" y="2250271"/>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33" name="TextBox 32"/>
          <p:cNvSpPr txBox="1"/>
          <p:nvPr/>
        </p:nvSpPr>
        <p:spPr>
          <a:xfrm>
            <a:off x="5476363" y="1862063"/>
            <a:ext cx="1143000" cy="400110"/>
          </a:xfrm>
          <a:prstGeom prst="rect">
            <a:avLst/>
          </a:prstGeom>
          <a:noFill/>
        </p:spPr>
        <p:txBody>
          <a:bodyPr wrap="square" rtlCol="0">
            <a:spAutoFit/>
          </a:bodyPr>
          <a:lstStyle/>
          <a:p>
            <a:r>
              <a:rPr lang="en-US" sz="2000" dirty="0" smtClean="0"/>
              <a:t>Train</a:t>
            </a:r>
            <a:endParaRPr lang="en-US" sz="2000" dirty="0"/>
          </a:p>
        </p:txBody>
      </p:sp>
      <p:sp>
        <p:nvSpPr>
          <p:cNvPr id="37" name="TextBox 36"/>
          <p:cNvSpPr txBox="1"/>
          <p:nvPr/>
        </p:nvSpPr>
        <p:spPr>
          <a:xfrm>
            <a:off x="4191000" y="4953000"/>
            <a:ext cx="5029200" cy="1292662"/>
          </a:xfrm>
          <a:prstGeom prst="rect">
            <a:avLst/>
          </a:prstGeom>
          <a:noFill/>
        </p:spPr>
        <p:txBody>
          <a:bodyPr wrap="square" rtlCol="0">
            <a:spAutoFit/>
          </a:bodyPr>
          <a:lstStyle/>
          <a:p>
            <a:pPr marL="342900" indent="-342900">
              <a:buFont typeface="Arial" panose="020B0604020202020204" pitchFamily="34" charset="0"/>
              <a:buChar char="•"/>
            </a:pPr>
            <a:r>
              <a:rPr lang="en-US" sz="2600" dirty="0" smtClean="0"/>
              <a:t>A random variation of jack-knife</a:t>
            </a:r>
          </a:p>
          <a:p>
            <a:pPr marL="342900" indent="-342900">
              <a:buFont typeface="Arial" panose="020B0604020202020204" pitchFamily="34" charset="0"/>
              <a:buChar char="•"/>
            </a:pPr>
            <a:r>
              <a:rPr lang="en-US" sz="2600" dirty="0" smtClean="0"/>
              <a:t>Random sampling with replacement</a:t>
            </a:r>
            <a:endParaRPr lang="en-US" sz="2600" dirty="0"/>
          </a:p>
        </p:txBody>
      </p:sp>
    </p:spTree>
    <p:extLst>
      <p:ext uri="{BB962C8B-B14F-4D97-AF65-F5344CB8AC3E}">
        <p14:creationId xmlns:p14="http://schemas.microsoft.com/office/powerpoint/2010/main" val="3370292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Internal </a:t>
            </a:r>
            <a:r>
              <a:rPr lang="en-US" dirty="0" smtClean="0"/>
              <a:t>Validation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ME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𝑀𝐸</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e>
                          </m:nary>
                        </m:num>
                        <m:den>
                          <m:r>
                            <a:rPr lang="en-US" b="0" i="1" smtClean="0">
                              <a:latin typeface="Cambria Math" panose="02040503050406030204" pitchFamily="18" charset="0"/>
                              <a:ea typeface="Cambria Math" panose="02040503050406030204" pitchFamily="18" charset="0"/>
                            </a:rPr>
                            <m:t>𝑛</m:t>
                          </m:r>
                        </m:den>
                      </m:f>
                    </m:oMath>
                  </m:oMathPara>
                </a14:m>
                <a:endParaRPr lang="en-US" dirty="0" smtClean="0"/>
              </a:p>
              <a:p>
                <a:r>
                  <a:rPr lang="en-US" dirty="0" smtClean="0"/>
                  <a:t>RMSE</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𝑅𝑀𝑆𝐸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𝑛</m:t>
                              </m:r>
                            </m:den>
                          </m:f>
                        </m:e>
                      </m:ra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78" t="-1667"/>
                </a:stretch>
              </a:blipFill>
            </p:spPr>
            <p:txBody>
              <a:bodyPr/>
              <a:lstStyle/>
              <a:p>
                <a:r>
                  <a:rPr lang="en-US">
                    <a:noFill/>
                  </a:rPr>
                  <a:t> </a:t>
                </a:r>
              </a:p>
            </p:txBody>
          </p:sp>
        </mc:Fallback>
      </mc:AlternateContent>
    </p:spTree>
    <p:extLst>
      <p:ext uri="{BB962C8B-B14F-4D97-AF65-F5344CB8AC3E}">
        <p14:creationId xmlns:p14="http://schemas.microsoft.com/office/powerpoint/2010/main" val="14437077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pic>
        <p:nvPicPr>
          <p:cNvPr id="4" name="Picture 3" descr="C:\Users\jathompson\Downloads\photo (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61" t="13465" r="2651" b="8352"/>
          <a:stretch/>
        </p:blipFill>
        <p:spPr bwMode="auto">
          <a:xfrm>
            <a:off x="2103917" y="990600"/>
            <a:ext cx="4936167"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334" y="6457890"/>
            <a:ext cx="3088666"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Thompson and </a:t>
            </a:r>
            <a:r>
              <a:rPr lang="en-US" sz="2000" dirty="0" err="1" smtClean="0">
                <a:solidFill>
                  <a:schemeClr val="accent5"/>
                </a:solidFill>
                <a:effectLst>
                  <a:outerShdw blurRad="38100" dist="38100" dir="2700000" algn="tl">
                    <a:srgbClr val="000000">
                      <a:alpha val="43137"/>
                    </a:srgbClr>
                  </a:outerShdw>
                </a:effectLst>
              </a:rPr>
              <a:t>Kolka</a:t>
            </a:r>
            <a:r>
              <a:rPr lang="en-US" sz="2000" dirty="0" smtClean="0">
                <a:solidFill>
                  <a:schemeClr val="accent5"/>
                </a:solidFill>
                <a:effectLst>
                  <a:outerShdw blurRad="38100" dist="38100" dir="2700000" algn="tl">
                    <a:srgbClr val="000000">
                      <a:alpha val="43137"/>
                    </a:srgbClr>
                  </a:outerShdw>
                </a:effectLst>
              </a:rPr>
              <a:t> (2005)</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70976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pic>
        <p:nvPicPr>
          <p:cNvPr id="1026" name="Picture 2" descr="C:\Users\jathompson\Downloads\phot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0" t="12383" r="2932" b="33102"/>
          <a:stretch/>
        </p:blipFill>
        <p:spPr bwMode="auto">
          <a:xfrm>
            <a:off x="1596803" y="1371600"/>
            <a:ext cx="5950394"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6124" y="4023360"/>
            <a:ext cx="5562600" cy="548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Thompson et al. (1997)</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54699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thompson\Downloads\photo (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40" t="14816" r="3889" b="9629"/>
          <a:stretch/>
        </p:blipFill>
        <p:spPr bwMode="auto">
          <a:xfrm>
            <a:off x="415961" y="1188720"/>
            <a:ext cx="8312079" cy="5212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dirty="0"/>
              <a:t>Internal </a:t>
            </a:r>
            <a:r>
              <a:rPr lang="en-US" dirty="0" smtClean="0"/>
              <a:t>Validation</a:t>
            </a:r>
            <a:endParaRPr lang="en-US" dirty="0"/>
          </a:p>
        </p:txBody>
      </p:sp>
      <p:sp>
        <p:nvSpPr>
          <p:cNvPr id="4" name="Rectangle 3"/>
          <p:cNvSpPr/>
          <p:nvPr/>
        </p:nvSpPr>
        <p:spPr>
          <a:xfrm>
            <a:off x="457200" y="2667000"/>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44153" y="2819400"/>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19713" y="2988426"/>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200" y="3505200"/>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44153" y="3663141"/>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19713" y="3832167"/>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 y="4358640"/>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44153" y="4516581"/>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9713" y="4693920"/>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5189341"/>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44153" y="5363908"/>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9713" y="5516308"/>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546238" y="6457890"/>
            <a:ext cx="2597762"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Thompson et al. (2006)</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0255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smtClean="0"/>
              <a:t>Confusion Matrix</a:t>
            </a:r>
          </a:p>
        </p:txBody>
      </p:sp>
      <p:sp>
        <p:nvSpPr>
          <p:cNvPr id="40963" name="Rectangle 3"/>
          <p:cNvSpPr>
            <a:spLocks noGrp="1" noChangeArrowheads="1"/>
          </p:cNvSpPr>
          <p:nvPr>
            <p:ph type="body" idx="1"/>
          </p:nvPr>
        </p:nvSpPr>
        <p:spPr/>
        <p:txBody>
          <a:bodyPr>
            <a:noAutofit/>
          </a:bodyPr>
          <a:lstStyle/>
          <a:p>
            <a:pPr marL="0" indent="0">
              <a:buNone/>
            </a:pPr>
            <a:r>
              <a:rPr lang="en-US" altLang="en-US" dirty="0" smtClean="0"/>
              <a:t>Types of Accuracy</a:t>
            </a:r>
          </a:p>
          <a:p>
            <a:r>
              <a:rPr lang="en-US" altLang="en-US" dirty="0" smtClean="0"/>
              <a:t>Overall Accuracy</a:t>
            </a:r>
          </a:p>
          <a:p>
            <a:pPr lvl="1"/>
            <a:r>
              <a:rPr lang="en-US" altLang="en-US" dirty="0" smtClean="0"/>
              <a:t>Number of correct observations divided by total number of observations</a:t>
            </a:r>
          </a:p>
          <a:p>
            <a:r>
              <a:rPr lang="en-US" altLang="en-US" dirty="0" smtClean="0"/>
              <a:t>User’s Accuracy</a:t>
            </a:r>
          </a:p>
          <a:p>
            <a:pPr lvl="1"/>
            <a:r>
              <a:rPr lang="en-US" altLang="en-US" dirty="0" smtClean="0"/>
              <a:t>Probability that a class on the map actually represents that category on the ground</a:t>
            </a:r>
          </a:p>
          <a:p>
            <a:r>
              <a:rPr lang="en-US" altLang="en-US" dirty="0" smtClean="0"/>
              <a:t>Producer’s Accuracy</a:t>
            </a:r>
          </a:p>
          <a:p>
            <a:pPr lvl="1"/>
            <a:r>
              <a:rPr lang="en-US" altLang="en-US" dirty="0" smtClean="0"/>
              <a:t>Probability that a ground reference observation was assigned to the correct class in the map</a:t>
            </a:r>
          </a:p>
        </p:txBody>
      </p:sp>
    </p:spTree>
    <p:extLst>
      <p:ext uri="{BB962C8B-B14F-4D97-AF65-F5344CB8AC3E}">
        <p14:creationId xmlns:p14="http://schemas.microsoft.com/office/powerpoint/2010/main" val="21106563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33"/>
          <p:cNvSpPr>
            <a:spLocks noGrp="1" noChangeArrowheads="1"/>
          </p:cNvSpPr>
          <p:nvPr>
            <p:ph type="title"/>
          </p:nvPr>
        </p:nvSpPr>
        <p:spPr>
          <a:xfrm>
            <a:off x="406400" y="223838"/>
            <a:ext cx="8347075" cy="911225"/>
          </a:xfrm>
        </p:spPr>
        <p:txBody>
          <a:bodyPr/>
          <a:lstStyle/>
          <a:p>
            <a:r>
              <a:rPr lang="en-US" altLang="en-US" dirty="0" smtClean="0"/>
              <a:t>Internal Validation</a:t>
            </a:r>
          </a:p>
        </p:txBody>
      </p:sp>
      <p:graphicFrame>
        <p:nvGraphicFramePr>
          <p:cNvPr id="95519" name="Group 287"/>
          <p:cNvGraphicFramePr>
            <a:graphicFrameLocks noGrp="1"/>
          </p:cNvGraphicFramePr>
          <p:nvPr>
            <p:ph sz="half" idx="4294967295"/>
            <p:extLst>
              <p:ext uri="{D42A27DB-BD31-4B8C-83A1-F6EECF244321}">
                <p14:modId xmlns:p14="http://schemas.microsoft.com/office/powerpoint/2010/main" val="914726653"/>
              </p:ext>
            </p:extLst>
          </p:nvPr>
        </p:nvGraphicFramePr>
        <p:xfrm>
          <a:off x="125413" y="1206500"/>
          <a:ext cx="8878887" cy="5302250"/>
        </p:xfrm>
        <a:graphic>
          <a:graphicData uri="http://schemas.openxmlformats.org/drawingml/2006/table">
            <a:tbl>
              <a:tblPr/>
              <a:tblGrid>
                <a:gridCol w="914400"/>
                <a:gridCol w="1577975"/>
                <a:gridCol w="1106487"/>
                <a:gridCol w="1150938"/>
                <a:gridCol w="1193800"/>
                <a:gridCol w="1206500"/>
                <a:gridCol w="1728787"/>
              </a:tblGrid>
              <a:tr h="438176">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Reference Data</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825549">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Class</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Gypsic</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Row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User’s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rowSpan="4">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Class Data</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Gypsic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21/21 = 100%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14</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r>
                        <a:rPr kumimoji="0" lang="en-US" sz="2200" b="1" i="0" u="none" strike="noStrike" cap="none" normalizeH="0" baseline="0" smtClean="0">
                          <a:ln>
                            <a:noFill/>
                          </a:ln>
                          <a:solidFill>
                            <a:schemeClr val="tx1"/>
                          </a:solidFill>
                          <a:effectLst/>
                          <a:latin typeface="+mn-lt"/>
                          <a:cs typeface="Arial" pitchFamily="34" charset="0"/>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17</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14/17 = 82.4%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13</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39</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55</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39/55 = 70.9%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8415">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Column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27</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42</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93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1"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6864">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Producer’s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rPr>
                        <a:t>21/24 = 87.5%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14/27 = 51.9%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39/42 = 92.9%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mn-lt"/>
                        </a:rPr>
                        <a:t>Overall Accuracy</a:t>
                      </a:r>
                      <a:r>
                        <a:rPr kumimoji="0" lang="en-US" sz="2000" b="1" i="0" u="none" strike="noStrike" cap="none" normalizeH="0" baseline="0" dirty="0" smtClean="0">
                          <a:ln>
                            <a:noFill/>
                          </a:ln>
                          <a:solidFill>
                            <a:schemeClr val="tx1"/>
                          </a:solidFill>
                          <a:effectLst/>
                          <a:latin typeface="+mn-lt"/>
                        </a:rPr>
                        <a:t>  74/93=79.6%</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852094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Error</a:t>
            </a:r>
            <a:endParaRPr lang="en-GB" dirty="0"/>
          </a:p>
        </p:txBody>
      </p:sp>
      <p:sp>
        <p:nvSpPr>
          <p:cNvPr id="3" name="Content Placeholder 2"/>
          <p:cNvSpPr>
            <a:spLocks noGrp="1"/>
          </p:cNvSpPr>
          <p:nvPr>
            <p:ph idx="1"/>
          </p:nvPr>
        </p:nvSpPr>
        <p:spPr/>
        <p:txBody>
          <a:bodyPr/>
          <a:lstStyle/>
          <a:p>
            <a:r>
              <a:rPr lang="nl-NL" smtClean="0"/>
              <a:t>Difference between reality and our representation of reality</a:t>
            </a:r>
            <a:endParaRPr lang="nl-NL" dirty="0" smtClean="0"/>
          </a:p>
        </p:txBody>
      </p:sp>
    </p:spTree>
    <p:extLst>
      <p:ext uri="{BB962C8B-B14F-4D97-AF65-F5344CB8AC3E}">
        <p14:creationId xmlns:p14="http://schemas.microsoft.com/office/powerpoint/2010/main" val="238582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33"/>
          <p:cNvSpPr>
            <a:spLocks noGrp="1" noChangeArrowheads="1"/>
          </p:cNvSpPr>
          <p:nvPr>
            <p:ph type="title"/>
          </p:nvPr>
        </p:nvSpPr>
        <p:spPr>
          <a:xfrm>
            <a:off x="406400" y="223838"/>
            <a:ext cx="8347075" cy="911225"/>
          </a:xfrm>
        </p:spPr>
        <p:txBody>
          <a:bodyPr/>
          <a:lstStyle/>
          <a:p>
            <a:r>
              <a:rPr lang="en-US" altLang="en-US" dirty="0" smtClean="0"/>
              <a:t>Internal Validation</a:t>
            </a:r>
          </a:p>
        </p:txBody>
      </p:sp>
      <p:graphicFrame>
        <p:nvGraphicFramePr>
          <p:cNvPr id="95519" name="Group 287"/>
          <p:cNvGraphicFramePr>
            <a:graphicFrameLocks noGrp="1"/>
          </p:cNvGraphicFramePr>
          <p:nvPr>
            <p:ph sz="half" idx="4294967295"/>
          </p:nvPr>
        </p:nvGraphicFramePr>
        <p:xfrm>
          <a:off x="125413" y="1206500"/>
          <a:ext cx="8878887" cy="5302250"/>
        </p:xfrm>
        <a:graphic>
          <a:graphicData uri="http://schemas.openxmlformats.org/drawingml/2006/table">
            <a:tbl>
              <a:tblPr/>
              <a:tblGrid>
                <a:gridCol w="914400"/>
                <a:gridCol w="1577975"/>
                <a:gridCol w="1106487"/>
                <a:gridCol w="1150938"/>
                <a:gridCol w="1193800"/>
                <a:gridCol w="1206500"/>
                <a:gridCol w="1728787"/>
              </a:tblGrid>
              <a:tr h="438176">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Reference Data</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825549">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Class</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Gypsic</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Row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User’s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rowSpan="4">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Class Data</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Gypsic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21/21 = 100%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14</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r>
                        <a:rPr kumimoji="0" lang="en-US" sz="2200" b="1" i="0" u="none" strike="noStrike" cap="none" normalizeH="0" baseline="0" smtClean="0">
                          <a:ln>
                            <a:noFill/>
                          </a:ln>
                          <a:solidFill>
                            <a:schemeClr val="tx1"/>
                          </a:solidFill>
                          <a:effectLst/>
                          <a:latin typeface="+mn-lt"/>
                          <a:cs typeface="Arial" pitchFamily="34" charset="0"/>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17</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14/17 = 82.4%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13</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39</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55</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39/55 = 70.9%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8415">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Column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27</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42</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93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1"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6864">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Producer’s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rPr>
                        <a:t>21/24 = 87.5%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14/27 = 51.9%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39/42 = 92.9%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mn-lt"/>
                        </a:rPr>
                        <a:t>Overall Accuracy</a:t>
                      </a:r>
                      <a:r>
                        <a:rPr kumimoji="0" lang="en-US" sz="2000" b="1" i="0" u="none" strike="noStrike" cap="none" normalizeH="0" baseline="0" dirty="0" smtClean="0">
                          <a:ln>
                            <a:noFill/>
                          </a:ln>
                          <a:solidFill>
                            <a:schemeClr val="tx1"/>
                          </a:solidFill>
                          <a:effectLst/>
                          <a:latin typeface="+mn-lt"/>
                        </a:rPr>
                        <a:t>  74/93=79.6%</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261779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Validation</a:t>
            </a:r>
            <a:endParaRPr lang="en-US" dirty="0"/>
          </a:p>
        </p:txBody>
      </p:sp>
      <p:sp>
        <p:nvSpPr>
          <p:cNvPr id="3" name="Content Placeholder 2"/>
          <p:cNvSpPr>
            <a:spLocks noGrp="1"/>
          </p:cNvSpPr>
          <p:nvPr>
            <p:ph idx="1"/>
          </p:nvPr>
        </p:nvSpPr>
        <p:spPr/>
        <p:txBody>
          <a:bodyPr/>
          <a:lstStyle/>
          <a:p>
            <a:r>
              <a:rPr lang="en-US" dirty="0" smtClean="0"/>
              <a:t>Take a previously developed model and apply it to novel (new) data</a:t>
            </a:r>
            <a:endParaRPr lang="en-US" dirty="0"/>
          </a:p>
        </p:txBody>
      </p:sp>
    </p:spTree>
    <p:extLst>
      <p:ext uri="{BB962C8B-B14F-4D97-AF65-F5344CB8AC3E}">
        <p14:creationId xmlns:p14="http://schemas.microsoft.com/office/powerpoint/2010/main" val="30805747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thompson\Downloads\photo (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40" t="14816" r="3889" b="9629"/>
          <a:stretch/>
        </p:blipFill>
        <p:spPr bwMode="auto">
          <a:xfrm>
            <a:off x="415961" y="1188720"/>
            <a:ext cx="8312079" cy="5212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dirty="0" smtClean="0"/>
              <a:t>External </a:t>
            </a:r>
            <a:r>
              <a:rPr lang="en-US" dirty="0" smtClean="0"/>
              <a:t>Validation</a:t>
            </a:r>
            <a:endParaRPr lang="en-US" dirty="0"/>
          </a:p>
        </p:txBody>
      </p:sp>
      <p:grpSp>
        <p:nvGrpSpPr>
          <p:cNvPr id="3" name="Group 2"/>
          <p:cNvGrpSpPr/>
          <p:nvPr/>
        </p:nvGrpSpPr>
        <p:grpSpPr>
          <a:xfrm>
            <a:off x="457200" y="2667000"/>
            <a:ext cx="8139953" cy="3032188"/>
            <a:chOff x="457200" y="2667000"/>
            <a:chExt cx="8139953" cy="3032188"/>
          </a:xfrm>
          <a:solidFill>
            <a:schemeClr val="tx1"/>
          </a:solidFill>
        </p:grpSpPr>
        <p:sp>
          <p:nvSpPr>
            <p:cNvPr id="4" name="Rectangle 3"/>
            <p:cNvSpPr/>
            <p:nvPr/>
          </p:nvSpPr>
          <p:spPr>
            <a:xfrm>
              <a:off x="457200" y="2667000"/>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44153" y="2819400"/>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19713" y="2988426"/>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200" y="3505200"/>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44153" y="3663141"/>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19713" y="3832167"/>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 y="4358640"/>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44153" y="4541520"/>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9713" y="4693920"/>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5189341"/>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44153" y="5363908"/>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9713" y="5516308"/>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6546238" y="6457890"/>
            <a:ext cx="2597762"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Thompson et al. (2006)</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907253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Soil Taxa Mapping</a:t>
            </a:r>
            <a:endParaRPr lang="en-US" dirty="0"/>
          </a:p>
        </p:txBody>
      </p:sp>
    </p:spTree>
    <p:extLst>
      <p:ext uri="{BB962C8B-B14F-4D97-AF65-F5344CB8AC3E}">
        <p14:creationId xmlns:p14="http://schemas.microsoft.com/office/powerpoint/2010/main" val="2929281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Tree Model</a:t>
            </a:r>
            <a:endParaRPr lang="en-US" dirty="0"/>
          </a:p>
        </p:txBody>
      </p:sp>
      <p:sp>
        <p:nvSpPr>
          <p:cNvPr id="3" name="Content Placeholder 2"/>
          <p:cNvSpPr>
            <a:spLocks noGrp="1"/>
          </p:cNvSpPr>
          <p:nvPr>
            <p:ph sz="half" idx="1"/>
          </p:nvPr>
        </p:nvSpPr>
        <p:spPr/>
        <p:txBody>
          <a:bodyPr/>
          <a:lstStyle/>
          <a:p>
            <a:r>
              <a:rPr lang="en-US" dirty="0" smtClean="0"/>
              <a:t>Random Forest probability model of </a:t>
            </a:r>
            <a:r>
              <a:rPr lang="en-US" dirty="0" err="1" smtClean="0"/>
              <a:t>spodic</a:t>
            </a:r>
            <a:r>
              <a:rPr lang="en-US" dirty="0" smtClean="0"/>
              <a:t> expression (i.e., SI = 0 vs. SI &gt; 0)</a:t>
            </a:r>
          </a:p>
          <a:p>
            <a:pPr lvl="1"/>
            <a:r>
              <a:rPr lang="en-US" dirty="0" smtClean="0"/>
              <a:t>Topographic spatial layers from 30-m National Elevation Dataset  digital elevation model</a:t>
            </a:r>
          </a:p>
          <a:p>
            <a:pPr lvl="1"/>
            <a:r>
              <a:rPr lang="en-US" dirty="0" smtClean="0"/>
              <a:t>Remote sensing layers from Landsat </a:t>
            </a:r>
            <a:r>
              <a:rPr lang="en-US" dirty="0" err="1" smtClean="0"/>
              <a:t>Geocover</a:t>
            </a:r>
            <a:r>
              <a:rPr lang="en-US" dirty="0" smtClean="0"/>
              <a:t> 2000</a:t>
            </a:r>
          </a:p>
          <a:p>
            <a:endParaRPr lang="en-US" dirty="0" smtClean="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32165"/>
            <a:ext cx="4239494" cy="5486400"/>
          </a:xfrm>
          <a:prstGeom prst="rect">
            <a:avLst/>
          </a:prstGeom>
        </p:spPr>
      </p:pic>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Nauman</a:t>
            </a:r>
            <a:r>
              <a:rPr lang="en-US" sz="2000" dirty="0" smtClean="0">
                <a:solidFill>
                  <a:schemeClr val="accent5"/>
                </a:solidFill>
                <a:effectLst>
                  <a:outerShdw blurRad="38100" dist="38100" dir="2700000" algn="tl">
                    <a:srgbClr val="000000">
                      <a:alpha val="43137"/>
                    </a:srgbClr>
                  </a:outerShdw>
                </a:effectLst>
              </a:rPr>
              <a:t> et al. (2015)</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45022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Apparent Validation</a:t>
            </a:r>
          </a:p>
          <a:p>
            <a:pPr lvl="1"/>
            <a:r>
              <a:rPr lang="en-US" dirty="0" smtClean="0"/>
              <a:t>Full model (n=322)</a:t>
            </a:r>
          </a:p>
          <a:p>
            <a:pPr lvl="2"/>
            <a:r>
              <a:rPr lang="en-US" dirty="0" smtClean="0"/>
              <a:t>Out Of Bag error = 29.5% </a:t>
            </a:r>
          </a:p>
          <a:p>
            <a:r>
              <a:rPr lang="en-US" dirty="0" smtClean="0"/>
              <a:t>Internal Validation</a:t>
            </a:r>
          </a:p>
          <a:p>
            <a:pPr lvl="1"/>
            <a:r>
              <a:rPr lang="en-US" dirty="0" smtClean="0"/>
              <a:t>Split-sample</a:t>
            </a:r>
          </a:p>
          <a:p>
            <a:pPr lvl="2"/>
            <a:r>
              <a:rPr lang="en-US" dirty="0" smtClean="0"/>
              <a:t>Training set (n=208)</a:t>
            </a:r>
          </a:p>
          <a:p>
            <a:pPr lvl="2"/>
            <a:r>
              <a:rPr lang="en-US" dirty="0" smtClean="0"/>
              <a:t>Test set </a:t>
            </a:r>
            <a:r>
              <a:rPr lang="en-US" dirty="0"/>
              <a:t>(n=114</a:t>
            </a:r>
            <a:r>
              <a:rPr lang="en-US" dirty="0" smtClean="0"/>
              <a:t>)</a:t>
            </a:r>
          </a:p>
          <a:p>
            <a:pPr lvl="2"/>
            <a:r>
              <a:rPr lang="en-US" dirty="0" smtClean="0"/>
              <a:t>0.57 probability threshold</a:t>
            </a:r>
          </a:p>
          <a:p>
            <a:pPr lvl="2"/>
            <a:r>
              <a:rPr lang="en-US" dirty="0"/>
              <a:t>E</a:t>
            </a:r>
            <a:r>
              <a:rPr lang="en-US" dirty="0" smtClean="0"/>
              <a:t>rror = 30%</a:t>
            </a:r>
          </a:p>
          <a:p>
            <a:r>
              <a:rPr lang="en-US" dirty="0" smtClean="0"/>
              <a:t>External Validation</a:t>
            </a:r>
          </a:p>
          <a:p>
            <a:pPr lvl="1"/>
            <a:r>
              <a:rPr lang="en-US" dirty="0" smtClean="0"/>
              <a:t>Independent plot data (n=24)</a:t>
            </a:r>
          </a:p>
          <a:p>
            <a:pPr lvl="2"/>
            <a:r>
              <a:rPr lang="en-US" dirty="0" smtClean="0"/>
              <a:t>88.1% accuracy</a:t>
            </a:r>
          </a:p>
        </p:txBody>
      </p:sp>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Nauman</a:t>
            </a:r>
            <a:r>
              <a:rPr lang="en-US" sz="2000" dirty="0" smtClean="0">
                <a:solidFill>
                  <a:schemeClr val="accent5"/>
                </a:solidFill>
                <a:effectLst>
                  <a:outerShdw blurRad="38100" dist="38100" dir="2700000" algn="tl">
                    <a:srgbClr val="000000">
                      <a:alpha val="43137"/>
                    </a:srgbClr>
                  </a:outerShdw>
                </a:effectLst>
              </a:rPr>
              <a:t> et al. (2015)</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28166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Confusion matrix</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85731117"/>
              </p:ext>
            </p:extLst>
          </p:nvPr>
        </p:nvGraphicFramePr>
        <p:xfrm>
          <a:off x="1104900" y="2209800"/>
          <a:ext cx="6934200" cy="3733800"/>
        </p:xfrm>
        <a:graphic>
          <a:graphicData uri="http://schemas.openxmlformats.org/drawingml/2006/table">
            <a:tbl>
              <a:tblPr/>
              <a:tblGrid>
                <a:gridCol w="1313690"/>
                <a:gridCol w="1321156"/>
                <a:gridCol w="1433118"/>
                <a:gridCol w="1433118"/>
                <a:gridCol w="1433118"/>
              </a:tblGrid>
              <a:tr h="746760">
                <a:tc gridSpan="2">
                  <a:txBody>
                    <a:bodyPr/>
                    <a:lstStyle/>
                    <a:p>
                      <a:pPr algn="ctr" rtl="0" fontAlgn="b"/>
                      <a:r>
                        <a:rPr lang="en-US" sz="2800" b="0" i="1" u="none" strike="noStrike" dirty="0">
                          <a:solidFill>
                            <a:srgbClr val="FFC000"/>
                          </a:solidFill>
                          <a:effectLst/>
                          <a:latin typeface="Calibri"/>
                        </a:rPr>
                        <a:t>0.57 threshold</a:t>
                      </a: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gridSpan="2">
                  <a:txBody>
                    <a:bodyPr/>
                    <a:lstStyle/>
                    <a:p>
                      <a:pPr algn="ctr" rtl="0" fontAlgn="b"/>
                      <a:r>
                        <a:rPr lang="en-US" sz="2800" b="0" i="0" u="none" strike="noStrike" dirty="0" smtClean="0">
                          <a:solidFill>
                            <a:schemeClr val="tx1"/>
                          </a:solidFill>
                          <a:effectLst/>
                          <a:latin typeface="Calibri"/>
                        </a:rPr>
                        <a:t>observed</a:t>
                      </a:r>
                      <a:endParaRPr lang="en-US" sz="2800" b="0" i="0" u="none" strike="noStrike" dirty="0">
                        <a:solidFill>
                          <a:schemeClr val="tx1"/>
                        </a:solidFill>
                        <a:effectLst/>
                        <a:latin typeface="Calibri"/>
                      </a:endParaRPr>
                    </a:p>
                  </a:txBody>
                  <a:tcPr marL="9525" marR="9525" marT="9525" marB="0" anchor="ctr">
                    <a:lnL>
                      <a:noFill/>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noFill/>
                  </a:tcPr>
                </a:tc>
              </a:tr>
              <a:tr h="746760">
                <a:tc>
                  <a:txBody>
                    <a:bodyPr/>
                    <a:lstStyle/>
                    <a:p>
                      <a:pPr algn="ctr" rtl="0" fontAlgn="b"/>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 </a:t>
                      </a:r>
                    </a:p>
                  </a:txBody>
                  <a:tcPr marL="9525" marR="9525" marT="9525" marB="0" anchor="ctr">
                    <a:lnL>
                      <a:noFill/>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a:noFill/>
                    </a:lnT>
                    <a:lnB>
                      <a:noFill/>
                    </a:lnB>
                    <a:noFill/>
                  </a:tcPr>
                </a:tc>
              </a:tr>
              <a:tr h="746760">
                <a:tc rowSpan="2">
                  <a:txBody>
                    <a:bodyPr/>
                    <a:lstStyle/>
                    <a:p>
                      <a:pPr algn="ctr" rtl="0" fontAlgn="ctr"/>
                      <a:r>
                        <a:rPr lang="en-US" sz="2800" b="0" i="0" u="none" strike="noStrike" dirty="0" smtClean="0">
                          <a:solidFill>
                            <a:schemeClr val="tx1"/>
                          </a:solidFill>
                          <a:effectLst/>
                          <a:latin typeface="Calibri"/>
                        </a:rPr>
                        <a:t>predicted</a:t>
                      </a:r>
                      <a:endParaRPr lang="en-US" sz="2800" b="0" i="0" u="none" strike="noStrike" dirty="0">
                        <a:solidFill>
                          <a:schemeClr val="tx1"/>
                        </a:solidFill>
                        <a:effectLst/>
                        <a:latin typeface="Calibri"/>
                      </a:endParaRPr>
                    </a:p>
                  </a:txBody>
                  <a:tcPr marL="9525" marR="9525" marT="9525" marB="0" vert="vert27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22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46.3</a:t>
                      </a:r>
                      <a:r>
                        <a:rPr lang="en-US" sz="2800" b="0" i="0" u="none" strike="noStrike" dirty="0">
                          <a:solidFill>
                            <a:schemeClr val="tx1"/>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r>
              <a:tr h="746760">
                <a:tc vMerge="1">
                  <a:txBody>
                    <a:bodyPr/>
                    <a:lstStyle/>
                    <a:p>
                      <a:endParaRPr lang="en-US"/>
                    </a:p>
                  </a:txBody>
                  <a:tcPr/>
                </a:tc>
                <a:tc>
                  <a:txBody>
                    <a:bodyPr/>
                    <a:lstStyle/>
                    <a:p>
                      <a:pPr algn="ctr" rtl="0" fontAlgn="ct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2800" b="0" i="0" u="none" strike="noStrike" dirty="0" smtClean="0">
                          <a:solidFill>
                            <a:schemeClr val="tx1"/>
                          </a:solidFill>
                          <a:effectLst/>
                          <a:latin typeface="Calibri"/>
                        </a:rPr>
                        <a:t>12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83.6%</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746760">
                <a:tc>
                  <a:txBody>
                    <a:bodyPr/>
                    <a:lstStyle/>
                    <a:p>
                      <a:pPr algn="ctr" rtl="0" fontAlgn="ctr"/>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noFill/>
                  </a:tcPr>
                </a:tc>
                <a:tc>
                  <a:txBody>
                    <a:bodyPr/>
                    <a:lstStyle/>
                    <a:p>
                      <a:pPr algn="ctr" rtl="0" fontAlgn="ctr"/>
                      <a:r>
                        <a:rPr lang="en-US" sz="2800" b="0" i="0" u="none" strike="noStrike" dirty="0">
                          <a:solidFill>
                            <a:schemeClr val="tx1"/>
                          </a:solidFill>
                          <a:effectLst/>
                          <a:latin typeface="Calibri"/>
                        </a:rPr>
                        <a:t> </a:t>
                      </a:r>
                    </a:p>
                  </a:txBody>
                  <a:tcPr marL="9525" marR="9525" marT="9525" marB="0" anchor="ctr">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61.3</a:t>
                      </a:r>
                      <a:r>
                        <a:rPr lang="en-US" sz="2800" b="0" i="0" u="none" strike="noStrike" dirty="0">
                          <a:solidFill>
                            <a:schemeClr val="tx1"/>
                          </a:solidFill>
                          <a:effectLst/>
                          <a:latin typeface="Calibri"/>
                        </a:rPr>
                        <a:t>%</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73.5%</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r>
                        <a:rPr lang="en-US" sz="2800" b="0" i="1" u="none" strike="noStrike" dirty="0" smtClean="0">
                          <a:solidFill>
                            <a:srgbClr val="FFC000"/>
                          </a:solidFill>
                          <a:effectLst/>
                          <a:latin typeface="Calibri"/>
                        </a:rPr>
                        <a:t>70.2%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cxnSp>
        <p:nvCxnSpPr>
          <p:cNvPr id="6" name="Straight Arrow Connector 5"/>
          <p:cNvCxnSpPr/>
          <p:nvPr/>
        </p:nvCxnSpPr>
        <p:spPr>
          <a:xfrm>
            <a:off x="7315200" y="2057400"/>
            <a:ext cx="0" cy="175260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447800" y="5562600"/>
            <a:ext cx="2286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81802" y="1411069"/>
            <a:ext cx="1035604" cy="646331"/>
          </a:xfrm>
          <a:prstGeom prst="rect">
            <a:avLst/>
          </a:prstGeom>
          <a:noFill/>
        </p:spPr>
        <p:txBody>
          <a:bodyPr wrap="none" rtlCol="0">
            <a:spAutoFit/>
          </a:bodyPr>
          <a:lstStyle/>
          <a:p>
            <a:pPr algn="ctr"/>
            <a:r>
              <a:rPr lang="en-US" b="1" dirty="0" smtClean="0">
                <a:solidFill>
                  <a:srgbClr val="FF0000"/>
                </a:solidFill>
              </a:rPr>
              <a:t>User’s</a:t>
            </a:r>
          </a:p>
          <a:p>
            <a:pPr algn="ctr"/>
            <a:r>
              <a:rPr lang="en-US" b="1" dirty="0" smtClean="0">
                <a:solidFill>
                  <a:srgbClr val="FF0000"/>
                </a:solidFill>
              </a:rPr>
              <a:t>Accuracy</a:t>
            </a:r>
            <a:endParaRPr lang="en-US" b="1" dirty="0">
              <a:solidFill>
                <a:srgbClr val="FF0000"/>
              </a:solidFill>
            </a:endParaRPr>
          </a:p>
        </p:txBody>
      </p:sp>
      <p:sp>
        <p:nvSpPr>
          <p:cNvPr id="11" name="TextBox 10"/>
          <p:cNvSpPr txBox="1"/>
          <p:nvPr/>
        </p:nvSpPr>
        <p:spPr>
          <a:xfrm>
            <a:off x="376570" y="5239434"/>
            <a:ext cx="1196866" cy="646331"/>
          </a:xfrm>
          <a:prstGeom prst="rect">
            <a:avLst/>
          </a:prstGeom>
          <a:noFill/>
        </p:spPr>
        <p:txBody>
          <a:bodyPr wrap="none" rtlCol="0">
            <a:spAutoFit/>
          </a:bodyPr>
          <a:lstStyle/>
          <a:p>
            <a:pPr algn="ctr"/>
            <a:r>
              <a:rPr lang="en-US" b="1" dirty="0" smtClean="0">
                <a:solidFill>
                  <a:srgbClr val="FF0000"/>
                </a:solidFill>
              </a:rPr>
              <a:t>Producer’s</a:t>
            </a:r>
          </a:p>
          <a:p>
            <a:pPr algn="ctr"/>
            <a:r>
              <a:rPr lang="en-US" b="1" dirty="0" smtClean="0">
                <a:solidFill>
                  <a:srgbClr val="FF0000"/>
                </a:solidFill>
              </a:rPr>
              <a:t>Accuracy</a:t>
            </a:r>
            <a:endParaRPr lang="en-US" b="1" dirty="0">
              <a:solidFill>
                <a:srgbClr val="FF0000"/>
              </a:solidFill>
            </a:endParaRPr>
          </a:p>
        </p:txBody>
      </p:sp>
      <p:sp>
        <p:nvSpPr>
          <p:cNvPr id="12" name="TextBox 11"/>
          <p:cNvSpPr txBox="1"/>
          <p:nvPr/>
        </p:nvSpPr>
        <p:spPr>
          <a:xfrm>
            <a:off x="7727396" y="5638800"/>
            <a:ext cx="1035604" cy="646331"/>
          </a:xfrm>
          <a:prstGeom prst="rect">
            <a:avLst/>
          </a:prstGeom>
          <a:noFill/>
        </p:spPr>
        <p:txBody>
          <a:bodyPr wrap="none" rtlCol="0">
            <a:spAutoFit/>
          </a:bodyPr>
          <a:lstStyle/>
          <a:p>
            <a:pPr algn="ctr"/>
            <a:r>
              <a:rPr lang="en-US" b="1" dirty="0" smtClean="0">
                <a:solidFill>
                  <a:srgbClr val="FF0000"/>
                </a:solidFill>
              </a:rPr>
              <a:t>Overall</a:t>
            </a:r>
          </a:p>
          <a:p>
            <a:pPr algn="ctr"/>
            <a:r>
              <a:rPr lang="en-US" b="1" dirty="0" smtClean="0">
                <a:solidFill>
                  <a:srgbClr val="FF0000"/>
                </a:solidFill>
              </a:rPr>
              <a:t>Accuracy</a:t>
            </a:r>
            <a:endParaRPr lang="en-US" b="1" dirty="0">
              <a:solidFill>
                <a:srgbClr val="FF0000"/>
              </a:solidFill>
            </a:endParaRPr>
          </a:p>
        </p:txBody>
      </p:sp>
      <p:sp>
        <p:nvSpPr>
          <p:cNvPr id="13" name="TextBox 12"/>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Nauman</a:t>
            </a:r>
            <a:r>
              <a:rPr lang="en-US" sz="2000" dirty="0" smtClean="0">
                <a:solidFill>
                  <a:schemeClr val="accent5"/>
                </a:solidFill>
                <a:effectLst>
                  <a:outerShdw blurRad="38100" dist="38100" dir="2700000" algn="tl">
                    <a:srgbClr val="000000">
                      <a:alpha val="43137"/>
                    </a:srgbClr>
                  </a:outerShdw>
                </a:effectLst>
              </a:rPr>
              <a:t> et al. (2014)</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51337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Nauman et al., 2015</a:t>
            </a:r>
            <a:endParaRPr lang="en-US" dirty="0"/>
          </a:p>
        </p:txBody>
      </p:sp>
      <p:sp>
        <p:nvSpPr>
          <p:cNvPr id="3" name="Content Placeholder 2"/>
          <p:cNvSpPr>
            <a:spLocks noGrp="1"/>
          </p:cNvSpPr>
          <p:nvPr>
            <p:ph idx="1"/>
          </p:nvPr>
        </p:nvSpPr>
        <p:spPr/>
        <p:txBody>
          <a:bodyPr>
            <a:normAutofit lnSpcReduction="10000"/>
          </a:bodyPr>
          <a:lstStyle/>
          <a:p>
            <a:r>
              <a:rPr lang="en-US" dirty="0"/>
              <a:t>“The validation results using withheld data indicated a maximum classification agreement at a 0.57 probability threshold to separate </a:t>
            </a:r>
            <a:r>
              <a:rPr lang="en-US" dirty="0" err="1"/>
              <a:t>spodic</a:t>
            </a:r>
            <a:r>
              <a:rPr lang="en-US" dirty="0"/>
              <a:t> from non-</a:t>
            </a:r>
            <a:r>
              <a:rPr lang="en-US" dirty="0" err="1"/>
              <a:t>spodic</a:t>
            </a:r>
            <a:r>
              <a:rPr lang="en-US" dirty="0"/>
              <a:t> predictions and indicated that predictions of </a:t>
            </a:r>
            <a:r>
              <a:rPr lang="en-US" dirty="0" err="1"/>
              <a:t>spodic</a:t>
            </a:r>
            <a:r>
              <a:rPr lang="en-US" dirty="0"/>
              <a:t> sites were more reliable than those of non-</a:t>
            </a:r>
            <a:r>
              <a:rPr lang="en-US" dirty="0" err="1"/>
              <a:t>spodic</a:t>
            </a:r>
            <a:r>
              <a:rPr lang="en-US" dirty="0"/>
              <a:t> sites (</a:t>
            </a:r>
            <a:r>
              <a:rPr lang="en-US" dirty="0">
                <a:hlinkClick r:id="rId2"/>
              </a:rPr>
              <a:t>Table 3</a:t>
            </a:r>
            <a:r>
              <a:rPr lang="en-US" dirty="0"/>
              <a:t>). </a:t>
            </a:r>
            <a:r>
              <a:rPr lang="en-US" dirty="0" smtClean="0"/>
              <a:t>“</a:t>
            </a:r>
          </a:p>
          <a:p>
            <a:endParaRPr lang="en-US" dirty="0"/>
          </a:p>
          <a:p>
            <a:r>
              <a:rPr lang="en-US" dirty="0" smtClean="0"/>
              <a:t>What kind of validation is this?</a:t>
            </a:r>
          </a:p>
          <a:p>
            <a:pPr lvl="1"/>
            <a:r>
              <a:rPr lang="en-US" dirty="0" smtClean="0"/>
              <a:t>Discuss the appropriateness of the </a:t>
            </a:r>
            <a:r>
              <a:rPr lang="en-US" smtClean="0"/>
              <a:t>metric described.</a:t>
            </a:r>
            <a:endParaRPr lang="en-US" dirty="0"/>
          </a:p>
          <a:p>
            <a:endParaRPr lang="en-US" dirty="0"/>
          </a:p>
        </p:txBody>
      </p:sp>
    </p:spTree>
    <p:extLst>
      <p:ext uri="{BB962C8B-B14F-4D97-AF65-F5344CB8AC3E}">
        <p14:creationId xmlns:p14="http://schemas.microsoft.com/office/powerpoint/2010/main" val="4044596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Models</a:t>
            </a:r>
            <a:endParaRPr lang="en-US" dirty="0"/>
          </a:p>
        </p:txBody>
      </p:sp>
      <p:sp>
        <p:nvSpPr>
          <p:cNvPr id="3" name="Content Placeholder 2"/>
          <p:cNvSpPr>
            <a:spLocks noGrp="1"/>
          </p:cNvSpPr>
          <p:nvPr>
            <p:ph idx="1"/>
          </p:nvPr>
        </p:nvSpPr>
        <p:spPr/>
        <p:txBody>
          <a:bodyPr/>
          <a:lstStyle/>
          <a:p>
            <a:r>
              <a:rPr lang="en-US" dirty="0" smtClean="0"/>
              <a:t>Model comparison can be based on apparent, internal or external validation</a:t>
            </a:r>
          </a:p>
          <a:p>
            <a:pPr lvl="1"/>
            <a:r>
              <a:rPr lang="en-US" dirty="0" smtClean="0"/>
              <a:t>Depends on the use of the model</a:t>
            </a:r>
          </a:p>
          <a:p>
            <a:r>
              <a:rPr lang="en-US" dirty="0" smtClean="0"/>
              <a:t>Error Rates and ANOVA (p tests between models) are two possible ways to compare models</a:t>
            </a:r>
            <a:endParaRPr lang="en-US" dirty="0"/>
          </a:p>
        </p:txBody>
      </p:sp>
    </p:spTree>
    <p:extLst>
      <p:ext uri="{BB962C8B-B14F-4D97-AF65-F5344CB8AC3E}">
        <p14:creationId xmlns:p14="http://schemas.microsoft.com/office/powerpoint/2010/main" val="954639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5811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Common Sources of Error </a:t>
            </a:r>
            <a:endParaRPr lang="en-GB" dirty="0"/>
          </a:p>
        </p:txBody>
      </p:sp>
      <p:sp>
        <p:nvSpPr>
          <p:cNvPr id="3" name="Content Placeholder 2"/>
          <p:cNvSpPr>
            <a:spLocks noGrp="1"/>
          </p:cNvSpPr>
          <p:nvPr>
            <p:ph idx="1"/>
          </p:nvPr>
        </p:nvSpPr>
        <p:spPr/>
        <p:txBody>
          <a:bodyPr>
            <a:normAutofit/>
          </a:bodyPr>
          <a:lstStyle/>
          <a:p>
            <a:r>
              <a:rPr lang="nl-NL" dirty="0" smtClean="0"/>
              <a:t>Measurement </a:t>
            </a:r>
            <a:r>
              <a:rPr lang="nl-NL" dirty="0" smtClean="0"/>
              <a:t>errors</a:t>
            </a:r>
          </a:p>
          <a:p>
            <a:pPr lvl="1"/>
            <a:r>
              <a:rPr lang="nl-NL" dirty="0" smtClean="0"/>
              <a:t>Field</a:t>
            </a:r>
          </a:p>
          <a:p>
            <a:pPr lvl="1"/>
            <a:r>
              <a:rPr lang="nl-NL" dirty="0" smtClean="0"/>
              <a:t>Laboratory</a:t>
            </a:r>
            <a:endParaRPr lang="nl-NL" dirty="0" smtClean="0"/>
          </a:p>
          <a:p>
            <a:r>
              <a:rPr lang="nl-NL" dirty="0" smtClean="0"/>
              <a:t>Digitization </a:t>
            </a:r>
            <a:r>
              <a:rPr lang="nl-NL" dirty="0" smtClean="0"/>
              <a:t>errors</a:t>
            </a:r>
          </a:p>
          <a:p>
            <a:r>
              <a:rPr lang="nl-NL" dirty="0" smtClean="0"/>
              <a:t>Aggregation and Extrapolation errors</a:t>
            </a:r>
          </a:p>
          <a:p>
            <a:pPr lvl="1"/>
            <a:r>
              <a:rPr lang="nl-NL" dirty="0" smtClean="0"/>
              <a:t>Classification </a:t>
            </a:r>
            <a:r>
              <a:rPr lang="nl-NL" dirty="0" smtClean="0"/>
              <a:t>errors</a:t>
            </a:r>
          </a:p>
          <a:p>
            <a:pPr lvl="1"/>
            <a:r>
              <a:rPr lang="nl-NL" dirty="0" smtClean="0"/>
              <a:t>Generalization errors</a:t>
            </a:r>
          </a:p>
          <a:p>
            <a:pPr lvl="1"/>
            <a:r>
              <a:rPr lang="nl-NL" dirty="0" smtClean="0"/>
              <a:t>Interpolation </a:t>
            </a:r>
            <a:r>
              <a:rPr lang="nl-NL" dirty="0" smtClean="0"/>
              <a:t>errors</a:t>
            </a:r>
          </a:p>
          <a:p>
            <a:r>
              <a:rPr lang="nl-NL" dirty="0"/>
              <a:t>Interpretation errors</a:t>
            </a:r>
          </a:p>
          <a:p>
            <a:endParaRPr lang="nl-NL" dirty="0" smtClean="0"/>
          </a:p>
          <a:p>
            <a:endParaRPr lang="en-GB"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Heuvelink</a:t>
            </a:r>
            <a:r>
              <a:rPr lang="en-US" sz="2000" dirty="0" smtClean="0">
                <a:solidFill>
                  <a:schemeClr val="accent5"/>
                </a:solidFill>
                <a:effectLst>
                  <a:outerShdw blurRad="38100" dist="38100" dir="2700000" algn="tl">
                    <a:srgbClr val="000000">
                      <a:alpha val="43137"/>
                    </a:srgbClr>
                  </a:outerShdw>
                </a:effectLst>
              </a:rPr>
              <a:t> (2012)</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930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57250" y="1447800"/>
            <a:ext cx="7429500" cy="4717143"/>
          </a:xfrm>
          <a:prstGeom prst="rect">
            <a:avLst/>
          </a:prstGeom>
        </p:spPr>
      </p:pic>
      <p:sp>
        <p:nvSpPr>
          <p:cNvPr id="4" name="Title 3"/>
          <p:cNvSpPr>
            <a:spLocks noGrp="1"/>
          </p:cNvSpPr>
          <p:nvPr>
            <p:ph type="title"/>
          </p:nvPr>
        </p:nvSpPr>
        <p:spPr/>
        <p:txBody>
          <a:bodyPr/>
          <a:lstStyle/>
          <a:p>
            <a:r>
              <a:rPr lang="en-US" dirty="0" smtClean="0"/>
              <a:t>Classic Trade-off</a:t>
            </a:r>
            <a:endParaRPr lang="en-US" dirty="0"/>
          </a:p>
        </p:txBody>
      </p:sp>
      <p:sp>
        <p:nvSpPr>
          <p:cNvPr id="6" name="TextBox 5"/>
          <p:cNvSpPr txBox="1"/>
          <p:nvPr/>
        </p:nvSpPr>
        <p:spPr>
          <a:xfrm>
            <a:off x="3516198" y="6388784"/>
            <a:ext cx="2111604" cy="369332"/>
          </a:xfrm>
          <a:prstGeom prst="rect">
            <a:avLst/>
          </a:prstGeom>
          <a:noFill/>
        </p:spPr>
        <p:txBody>
          <a:bodyPr wrap="none" rtlCol="0">
            <a:spAutoFit/>
          </a:bodyPr>
          <a:lstStyle/>
          <a:p>
            <a:r>
              <a:rPr lang="en-US" dirty="0" err="1" smtClean="0"/>
              <a:t>Fortmann</a:t>
            </a:r>
            <a:r>
              <a:rPr lang="en-US" dirty="0" smtClean="0"/>
              <a:t>-Roe, 2012</a:t>
            </a:r>
            <a:endParaRPr lang="en-US" dirty="0"/>
          </a:p>
        </p:txBody>
      </p:sp>
    </p:spTree>
    <p:extLst>
      <p:ext uri="{BB962C8B-B14F-4D97-AF65-F5344CB8AC3E}">
        <p14:creationId xmlns:p14="http://schemas.microsoft.com/office/powerpoint/2010/main" val="20882070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1905000" y="212035"/>
            <a:ext cx="5075392" cy="6554010"/>
          </a:xfrm>
          <a:prstGeom prst="rect">
            <a:avLst/>
          </a:prstGeom>
        </p:spPr>
      </p:pic>
      <p:sp>
        <p:nvSpPr>
          <p:cNvPr id="5" name="TextBox 4"/>
          <p:cNvSpPr txBox="1"/>
          <p:nvPr/>
        </p:nvSpPr>
        <p:spPr>
          <a:xfrm>
            <a:off x="6803166" y="6457890"/>
            <a:ext cx="2340834"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Libohova et al., 2017</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1071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6021" t="6965" r="3559" b="7065"/>
          <a:stretch/>
        </p:blipFill>
        <p:spPr>
          <a:xfrm>
            <a:off x="125832" y="94406"/>
            <a:ext cx="4618973" cy="3393531"/>
          </a:xfrm>
          <a:prstGeom prst="rect">
            <a:avLst/>
          </a:prstGeom>
        </p:spPr>
      </p:pic>
      <p:pic>
        <p:nvPicPr>
          <p:cNvPr id="9" name="Picture 8"/>
          <p:cNvPicPr>
            <a:picLocks noChangeAspect="1"/>
          </p:cNvPicPr>
          <p:nvPr/>
        </p:nvPicPr>
        <p:blipFill>
          <a:blip r:embed="rId4"/>
          <a:stretch>
            <a:fillRect/>
          </a:stretch>
        </p:blipFill>
        <p:spPr>
          <a:xfrm>
            <a:off x="125832" y="3487937"/>
            <a:ext cx="4259744" cy="3257287"/>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1" name="TextBox 10"/>
          <p:cNvSpPr txBox="1"/>
          <p:nvPr/>
        </p:nvSpPr>
        <p:spPr>
          <a:xfrm>
            <a:off x="5071841" y="347048"/>
            <a:ext cx="3964354" cy="1631216"/>
          </a:xfrm>
          <a:prstGeom prst="rect">
            <a:avLst/>
          </a:prstGeom>
          <a:noFill/>
        </p:spPr>
        <p:txBody>
          <a:bodyPr wrap="square" rtlCol="0">
            <a:spAutoFit/>
          </a:bodyPr>
          <a:lstStyle/>
          <a:p>
            <a:r>
              <a:rPr lang="en-US" sz="2000" b="1" dirty="0" smtClean="0"/>
              <a:t>Let’s assume that the </a:t>
            </a:r>
            <a:r>
              <a:rPr lang="en-US" sz="2000" b="1" u="sng" dirty="0" smtClean="0"/>
              <a:t>elevation</a:t>
            </a:r>
            <a:r>
              <a:rPr lang="en-US" sz="2000" b="1" dirty="0" smtClean="0"/>
              <a:t> is accurate and that we only have ONE data source (2005 High resolution aerial Image – Indiana example)</a:t>
            </a:r>
            <a:endParaRPr lang="en-US" sz="2000" b="1" dirty="0"/>
          </a:p>
        </p:txBody>
      </p:sp>
      <p:sp>
        <p:nvSpPr>
          <p:cNvPr id="4" name="Rectangle 3"/>
          <p:cNvSpPr/>
          <p:nvPr/>
        </p:nvSpPr>
        <p:spPr>
          <a:xfrm>
            <a:off x="5666202" y="2153359"/>
            <a:ext cx="2775632" cy="923330"/>
          </a:xfrm>
          <a:prstGeom prst="rect">
            <a:avLst/>
          </a:prstGeom>
        </p:spPr>
        <p:txBody>
          <a:bodyPr wrap="none">
            <a:spAutoFit/>
          </a:bodyPr>
          <a:lstStyle/>
          <a:p>
            <a:r>
              <a:rPr lang="en-US" dirty="0"/>
              <a:t>Dillon_Cr_WSH_ </a:t>
            </a:r>
            <a:r>
              <a:rPr lang="en-US" dirty="0" smtClean="0"/>
              <a:t>SD_TA.xlsx</a:t>
            </a:r>
            <a:endParaRPr lang="en-US" dirty="0"/>
          </a:p>
          <a:p>
            <a:r>
              <a:rPr lang="en-US" dirty="0"/>
              <a:t>Dillon_Cr_WSH_ </a:t>
            </a:r>
            <a:r>
              <a:rPr lang="en-US" dirty="0" smtClean="0"/>
              <a:t>SD_TA.txt</a:t>
            </a:r>
            <a:endParaRPr lang="en-US" dirty="0"/>
          </a:p>
          <a:p>
            <a:r>
              <a:rPr lang="en-US" dirty="0" smtClean="0"/>
              <a:t>Dillon_Cr_WSH</a:t>
            </a:r>
            <a:r>
              <a:rPr lang="en-US" dirty="0"/>
              <a:t>_ </a:t>
            </a:r>
            <a:r>
              <a:rPr lang="en-US" dirty="0" smtClean="0"/>
              <a:t>SD_TA.csv</a:t>
            </a:r>
            <a:endParaRPr lang="en-US" dirty="0"/>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5868" t="6966" r="3866" b="7261"/>
          <a:stretch/>
        </p:blipFill>
        <p:spPr>
          <a:xfrm>
            <a:off x="4385576" y="3352800"/>
            <a:ext cx="4638813" cy="3392424"/>
          </a:xfrm>
          <a:prstGeom prst="rect">
            <a:avLst/>
          </a:prstGeom>
        </p:spPr>
      </p:pic>
      <p:sp>
        <p:nvSpPr>
          <p:cNvPr id="12" name="TextBox 11"/>
          <p:cNvSpPr txBox="1"/>
          <p:nvPr/>
        </p:nvSpPr>
        <p:spPr>
          <a:xfrm>
            <a:off x="752498" y="3547466"/>
            <a:ext cx="1503206" cy="523220"/>
          </a:xfrm>
          <a:prstGeom prst="rect">
            <a:avLst/>
          </a:prstGeom>
          <a:noFill/>
        </p:spPr>
        <p:txBody>
          <a:bodyPr wrap="square" rtlCol="0">
            <a:spAutoFit/>
          </a:bodyPr>
          <a:lstStyle/>
          <a:p>
            <a:r>
              <a:rPr lang="en-US" sz="1400" b="1" dirty="0" smtClean="0">
                <a:solidFill>
                  <a:schemeClr val="bg1"/>
                </a:solidFill>
              </a:rPr>
              <a:t>R2 = 0.98</a:t>
            </a:r>
          </a:p>
          <a:p>
            <a:r>
              <a:rPr lang="en-US" sz="1400" b="1" dirty="0" smtClean="0">
                <a:solidFill>
                  <a:schemeClr val="bg1"/>
                </a:solidFill>
              </a:rPr>
              <a:t>RMSE = 3.30</a:t>
            </a:r>
          </a:p>
        </p:txBody>
      </p:sp>
    </p:spTree>
    <p:extLst>
      <p:ext uri="{BB962C8B-B14F-4D97-AF65-F5344CB8AC3E}">
        <p14:creationId xmlns:p14="http://schemas.microsoft.com/office/powerpoint/2010/main" val="116865926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6021" t="6766" r="3559" b="7065"/>
          <a:stretch/>
        </p:blipFill>
        <p:spPr>
          <a:xfrm>
            <a:off x="125832" y="94406"/>
            <a:ext cx="4606803" cy="3392424"/>
          </a:xfrm>
          <a:prstGeom prst="rect">
            <a:avLst/>
          </a:prstGeom>
          <a:ln>
            <a:noFill/>
          </a:ln>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5868" t="6768" r="3866" b="7062"/>
          <a:stretch/>
        </p:blipFill>
        <p:spPr>
          <a:xfrm>
            <a:off x="4424089" y="3352800"/>
            <a:ext cx="4598966" cy="3392424"/>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5" name="TextBox 14"/>
          <p:cNvSpPr txBox="1"/>
          <p:nvPr/>
        </p:nvSpPr>
        <p:spPr>
          <a:xfrm>
            <a:off x="4876799" y="344274"/>
            <a:ext cx="4194155" cy="707886"/>
          </a:xfrm>
          <a:prstGeom prst="rect">
            <a:avLst/>
          </a:prstGeom>
          <a:noFill/>
        </p:spPr>
        <p:txBody>
          <a:bodyPr wrap="square" rtlCol="0">
            <a:spAutoFit/>
          </a:bodyPr>
          <a:lstStyle/>
          <a:p>
            <a:pPr algn="ctr"/>
            <a:r>
              <a:rPr lang="en-US" sz="2000" b="1" dirty="0" smtClean="0"/>
              <a:t>Slope is the first derivative of elevation.</a:t>
            </a:r>
            <a:endParaRPr lang="en-US" sz="2000" b="1" dirty="0"/>
          </a:p>
        </p:txBody>
      </p:sp>
      <p:grpSp>
        <p:nvGrpSpPr>
          <p:cNvPr id="16" name="Group 15"/>
          <p:cNvGrpSpPr/>
          <p:nvPr/>
        </p:nvGrpSpPr>
        <p:grpSpPr>
          <a:xfrm>
            <a:off x="4953000" y="1238631"/>
            <a:ext cx="3817198" cy="1047369"/>
            <a:chOff x="2015441" y="541076"/>
            <a:chExt cx="3817198" cy="1047369"/>
          </a:xfrm>
        </p:grpSpPr>
        <p:sp>
          <p:nvSpPr>
            <p:cNvPr id="17" name="TextBox 16"/>
            <p:cNvSpPr txBox="1"/>
            <p:nvPr/>
          </p:nvSpPr>
          <p:spPr>
            <a:xfrm>
              <a:off x="2015441" y="1021422"/>
              <a:ext cx="1457069" cy="369332"/>
            </a:xfrm>
            <a:prstGeom prst="rect">
              <a:avLst/>
            </a:prstGeom>
            <a:noFill/>
          </p:spPr>
          <p:txBody>
            <a:bodyPr wrap="square" rtlCol="0">
              <a:spAutoFit/>
            </a:bodyPr>
            <a:lstStyle/>
            <a:p>
              <a:r>
                <a:rPr lang="en-US" b="1" dirty="0" smtClean="0"/>
                <a:t>Slope (%)  = </a:t>
              </a:r>
              <a:endParaRPr lang="en-US" b="1" dirty="0"/>
            </a:p>
          </p:txBody>
        </p:sp>
        <p:sp>
          <p:nvSpPr>
            <p:cNvPr id="18" name="TextBox 17"/>
            <p:cNvSpPr txBox="1"/>
            <p:nvPr/>
          </p:nvSpPr>
          <p:spPr>
            <a:xfrm>
              <a:off x="3424247" y="541076"/>
              <a:ext cx="2408392" cy="646331"/>
            </a:xfrm>
            <a:prstGeom prst="rect">
              <a:avLst/>
            </a:prstGeom>
            <a:noFill/>
          </p:spPr>
          <p:txBody>
            <a:bodyPr wrap="square" rtlCol="0">
              <a:spAutoFit/>
            </a:bodyPr>
            <a:lstStyle/>
            <a:p>
              <a:pPr algn="ctr"/>
              <a:r>
                <a:rPr lang="en-US" b="1" dirty="0" smtClean="0"/>
                <a:t>Rise </a:t>
              </a:r>
            </a:p>
            <a:p>
              <a:pPr algn="ctr"/>
              <a:r>
                <a:rPr lang="en-US" b="1" dirty="0" smtClean="0"/>
                <a:t>(change in elevation)</a:t>
              </a:r>
            </a:p>
          </p:txBody>
        </p:sp>
        <p:sp>
          <p:nvSpPr>
            <p:cNvPr id="19" name="TextBox 18"/>
            <p:cNvSpPr txBox="1"/>
            <p:nvPr/>
          </p:nvSpPr>
          <p:spPr>
            <a:xfrm>
              <a:off x="3648517" y="1219113"/>
              <a:ext cx="1969407" cy="369332"/>
            </a:xfrm>
            <a:prstGeom prst="rect">
              <a:avLst/>
            </a:prstGeom>
            <a:noFill/>
          </p:spPr>
          <p:txBody>
            <a:bodyPr wrap="square" rtlCol="0">
              <a:spAutoFit/>
            </a:bodyPr>
            <a:lstStyle/>
            <a:p>
              <a:pPr algn="ctr"/>
              <a:r>
                <a:rPr lang="en-US" b="1" dirty="0" smtClean="0"/>
                <a:t>Run (distance)</a:t>
              </a:r>
            </a:p>
          </p:txBody>
        </p:sp>
        <p:cxnSp>
          <p:nvCxnSpPr>
            <p:cNvPr id="20" name="Straight Connector 19"/>
            <p:cNvCxnSpPr/>
            <p:nvPr/>
          </p:nvCxnSpPr>
          <p:spPr>
            <a:xfrm flipV="1">
              <a:off x="3405414" y="1211633"/>
              <a:ext cx="2343575" cy="38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93425" y="2490097"/>
            <a:ext cx="2962058" cy="461665"/>
          </a:xfrm>
          <a:prstGeom prst="rect">
            <a:avLst/>
          </a:prstGeom>
          <a:noFill/>
        </p:spPr>
        <p:txBody>
          <a:bodyPr wrap="square" rtlCol="0">
            <a:spAutoFit/>
          </a:bodyPr>
          <a:lstStyle/>
          <a:p>
            <a:pPr algn="ctr"/>
            <a:r>
              <a:rPr lang="en-US" sz="2400" b="1" dirty="0" smtClean="0"/>
              <a:t>What happened?</a:t>
            </a:r>
            <a:endParaRPr lang="en-US" sz="2400" b="1" dirty="0"/>
          </a:p>
        </p:txBody>
      </p:sp>
      <p:pic>
        <p:nvPicPr>
          <p:cNvPr id="14" name="Picture 13"/>
          <p:cNvPicPr>
            <a:picLocks noChangeAspect="1"/>
          </p:cNvPicPr>
          <p:nvPr/>
        </p:nvPicPr>
        <p:blipFill>
          <a:blip r:embed="rId5"/>
          <a:stretch>
            <a:fillRect/>
          </a:stretch>
        </p:blipFill>
        <p:spPr>
          <a:xfrm>
            <a:off x="125832" y="3486830"/>
            <a:ext cx="4308545" cy="3258394"/>
          </a:xfrm>
          <a:prstGeom prst="rect">
            <a:avLst/>
          </a:prstGeom>
        </p:spPr>
      </p:pic>
      <p:sp>
        <p:nvSpPr>
          <p:cNvPr id="22" name="TextBox 21"/>
          <p:cNvSpPr txBox="1"/>
          <p:nvPr/>
        </p:nvSpPr>
        <p:spPr>
          <a:xfrm>
            <a:off x="705725" y="3546912"/>
            <a:ext cx="1503206" cy="523220"/>
          </a:xfrm>
          <a:prstGeom prst="rect">
            <a:avLst/>
          </a:prstGeom>
          <a:noFill/>
        </p:spPr>
        <p:txBody>
          <a:bodyPr wrap="square" rtlCol="0">
            <a:spAutoFit/>
          </a:bodyPr>
          <a:lstStyle/>
          <a:p>
            <a:r>
              <a:rPr lang="en-US" sz="1400" b="1" dirty="0" smtClean="0">
                <a:solidFill>
                  <a:schemeClr val="bg1"/>
                </a:solidFill>
              </a:rPr>
              <a:t>R2 = 0.38</a:t>
            </a:r>
          </a:p>
          <a:p>
            <a:r>
              <a:rPr lang="en-US" sz="1400" b="1" dirty="0" smtClean="0">
                <a:solidFill>
                  <a:schemeClr val="bg1"/>
                </a:solidFill>
              </a:rPr>
              <a:t>RMSE = 6.0</a:t>
            </a:r>
          </a:p>
        </p:txBody>
      </p:sp>
    </p:spTree>
    <p:extLst>
      <p:ext uri="{BB962C8B-B14F-4D97-AF65-F5344CB8AC3E}">
        <p14:creationId xmlns:p14="http://schemas.microsoft.com/office/powerpoint/2010/main" val="162422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Error</a:t>
            </a:r>
            <a:endParaRPr lang="en-GB" dirty="0"/>
          </a:p>
        </p:txBody>
      </p:sp>
      <p:sp>
        <p:nvSpPr>
          <p:cNvPr id="3" name="Content Placeholder 2"/>
          <p:cNvSpPr>
            <a:spLocks noGrp="1"/>
          </p:cNvSpPr>
          <p:nvPr>
            <p:ph idx="1"/>
          </p:nvPr>
        </p:nvSpPr>
        <p:spPr/>
        <p:txBody>
          <a:bodyPr>
            <a:normAutofit/>
          </a:bodyPr>
          <a:lstStyle/>
          <a:p>
            <a:r>
              <a:rPr lang="nl-NL" dirty="0" smtClean="0"/>
              <a:t>Example</a:t>
            </a:r>
          </a:p>
          <a:p>
            <a:pPr lvl="1"/>
            <a:r>
              <a:rPr lang="nl-NL" dirty="0" smtClean="0"/>
              <a:t>Map says soil organic C = 30 g/kg at some location</a:t>
            </a:r>
          </a:p>
          <a:p>
            <a:pPr lvl="1"/>
            <a:r>
              <a:rPr lang="nl-NL" dirty="0" smtClean="0"/>
              <a:t>True value = 45 g/kg</a:t>
            </a:r>
          </a:p>
          <a:p>
            <a:pPr lvl="1"/>
            <a:r>
              <a:rPr lang="nl-NL" dirty="0" smtClean="0"/>
              <a:t>Error = 45 – 30 = 15 g/kg</a:t>
            </a:r>
          </a:p>
        </p:txBody>
      </p:sp>
    </p:spTree>
    <p:extLst>
      <p:ext uri="{BB962C8B-B14F-4D97-AF65-F5344CB8AC3E}">
        <p14:creationId xmlns:p14="http://schemas.microsoft.com/office/powerpoint/2010/main" val="3239745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a:t>
            </a:r>
            <a:endParaRPr lang="en-US" dirty="0"/>
          </a:p>
        </p:txBody>
      </p:sp>
      <p:sp>
        <p:nvSpPr>
          <p:cNvPr id="3" name="Content Placeholder 2"/>
          <p:cNvSpPr>
            <a:spLocks noGrp="1"/>
          </p:cNvSpPr>
          <p:nvPr>
            <p:ph idx="1"/>
          </p:nvPr>
        </p:nvSpPr>
        <p:spPr/>
        <p:txBody>
          <a:bodyPr/>
          <a:lstStyle/>
          <a:p>
            <a:r>
              <a:rPr lang="nl-NL" dirty="0" smtClean="0"/>
              <a:t>Problem</a:t>
            </a:r>
          </a:p>
          <a:p>
            <a:pPr lvl="1"/>
            <a:r>
              <a:rPr lang="nl-NL" dirty="0" smtClean="0"/>
              <a:t>We usually do not know the error</a:t>
            </a:r>
            <a:br>
              <a:rPr lang="nl-NL" dirty="0" smtClean="0"/>
            </a:br>
            <a:r>
              <a:rPr lang="nl-NL" dirty="0" smtClean="0"/>
              <a:t>(because if we did, we would eliminate it)</a:t>
            </a:r>
          </a:p>
          <a:p>
            <a:r>
              <a:rPr lang="nl-NL" dirty="0"/>
              <a:t>But in many cases we do know </a:t>
            </a:r>
            <a:r>
              <a:rPr lang="nl-NL" dirty="0" smtClean="0"/>
              <a:t>something</a:t>
            </a:r>
            <a:endParaRPr lang="nl-NL" dirty="0"/>
          </a:p>
          <a:p>
            <a:pPr lvl="1"/>
            <a:r>
              <a:rPr lang="nl-NL" dirty="0"/>
              <a:t>We may know that the error has equal chance of being positive or </a:t>
            </a:r>
            <a:r>
              <a:rPr lang="nl-NL" dirty="0" smtClean="0"/>
              <a:t>negative</a:t>
            </a:r>
            <a:endParaRPr lang="nl-NL" dirty="0"/>
          </a:p>
          <a:p>
            <a:pPr lvl="1"/>
            <a:r>
              <a:rPr lang="nl-NL" dirty="0"/>
              <a:t>We may know that it is unlikely that the absolute value of the error is greater than a given threshold</a:t>
            </a:r>
          </a:p>
          <a:p>
            <a:r>
              <a:rPr lang="nl-NL" dirty="0"/>
              <a:t>In other words, we are uncertain about the true value but not completely ignorant</a:t>
            </a:r>
            <a:endParaRPr lang="en-GB" dirty="0"/>
          </a:p>
          <a:p>
            <a:pPr lvl="1"/>
            <a:endParaRPr lang="nl-NL"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Heuvelink</a:t>
            </a:r>
            <a:r>
              <a:rPr lang="en-US" sz="2000" dirty="0" smtClean="0">
                <a:solidFill>
                  <a:schemeClr val="accent5"/>
                </a:solidFill>
                <a:effectLst>
                  <a:outerShdw blurRad="38100" dist="38100" dir="2700000" algn="tl">
                    <a:srgbClr val="000000">
                      <a:alpha val="43137"/>
                    </a:srgbClr>
                  </a:outerShdw>
                </a:effectLst>
              </a:rPr>
              <a:t> (2012)</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028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Accuracy and Precision</a:t>
            </a:r>
            <a:endParaRPr lang="en-GB" dirty="0"/>
          </a:p>
        </p:txBody>
      </p:sp>
      <p:sp>
        <p:nvSpPr>
          <p:cNvPr id="3" name="Content Placeholder 2"/>
          <p:cNvSpPr>
            <a:spLocks noGrp="1"/>
          </p:cNvSpPr>
          <p:nvPr>
            <p:ph idx="1"/>
          </p:nvPr>
        </p:nvSpPr>
        <p:spPr/>
        <p:txBody>
          <a:bodyPr/>
          <a:lstStyle/>
          <a:p>
            <a:r>
              <a:rPr lang="nl-NL" dirty="0" smtClean="0"/>
              <a:t>Accuracy</a:t>
            </a:r>
          </a:p>
          <a:p>
            <a:pPr lvl="1"/>
            <a:r>
              <a:rPr lang="nl-NL" dirty="0"/>
              <a:t>D</a:t>
            </a:r>
            <a:r>
              <a:rPr lang="nl-NL" dirty="0" smtClean="0"/>
              <a:t>egree to which a representation of reality is close to reality (</a:t>
            </a:r>
            <a:r>
              <a:rPr lang="nl-NL" dirty="0" smtClean="0">
                <a:sym typeface="Symbol" panose="05050102010706020507" pitchFamily="18" charset="2"/>
              </a:rPr>
              <a:t> </a:t>
            </a:r>
            <a:r>
              <a:rPr lang="nl-NL" dirty="0" smtClean="0">
                <a:sym typeface="Symbol"/>
              </a:rPr>
              <a:t>inverse of error)</a:t>
            </a:r>
          </a:p>
          <a:p>
            <a:r>
              <a:rPr lang="nl-NL" dirty="0" smtClean="0">
                <a:sym typeface="Symbol"/>
              </a:rPr>
              <a:t>Precision</a:t>
            </a:r>
          </a:p>
          <a:p>
            <a:pPr lvl="1"/>
            <a:r>
              <a:rPr lang="en-GB" dirty="0" smtClean="0"/>
              <a:t>Degree to which repeated measurements under unchanged conditions show the same results </a:t>
            </a:r>
            <a:endParaRPr lang="en-GB" dirty="0"/>
          </a:p>
        </p:txBody>
      </p:sp>
    </p:spTree>
    <p:extLst>
      <p:ext uri="{BB962C8B-B14F-4D97-AF65-F5344CB8AC3E}">
        <p14:creationId xmlns:p14="http://schemas.microsoft.com/office/powerpoint/2010/main" val="156354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4955219" y="1295400"/>
            <a:ext cx="2468880" cy="2468880"/>
            <a:chOff x="4267200" y="1409700"/>
            <a:chExt cx="2743200" cy="2743200"/>
          </a:xfrm>
        </p:grpSpPr>
        <p:sp>
          <p:nvSpPr>
            <p:cNvPr id="5" name="Oval 4"/>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a:grpSpLocks noChangeAspect="1"/>
          </p:cNvGrpSpPr>
          <p:nvPr/>
        </p:nvGrpSpPr>
        <p:grpSpPr>
          <a:xfrm>
            <a:off x="1719108" y="1295400"/>
            <a:ext cx="2468880" cy="2468880"/>
            <a:chOff x="4267200" y="1409700"/>
            <a:chExt cx="2743200" cy="2743200"/>
          </a:xfrm>
        </p:grpSpPr>
        <p:sp>
          <p:nvSpPr>
            <p:cNvPr id="11" name="Oval 10"/>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a:spLocks noChangeAspect="1"/>
          </p:cNvSpPr>
          <p:nvPr/>
        </p:nvSpPr>
        <p:spPr>
          <a:xfrm>
            <a:off x="6514097" y="2625636"/>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a:spLocks noChangeAspect="1"/>
          </p:cNvSpPr>
          <p:nvPr/>
        </p:nvSpPr>
        <p:spPr>
          <a:xfrm>
            <a:off x="6657788" y="2717073"/>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a:spLocks noChangeAspect="1"/>
          </p:cNvSpPr>
          <p:nvPr/>
        </p:nvSpPr>
        <p:spPr>
          <a:xfrm>
            <a:off x="6481437" y="2871654"/>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a:spLocks noChangeAspect="1"/>
          </p:cNvSpPr>
          <p:nvPr/>
        </p:nvSpPr>
        <p:spPr>
          <a:xfrm>
            <a:off x="6679559" y="25908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a:spLocks noChangeAspect="1"/>
          </p:cNvSpPr>
          <p:nvPr/>
        </p:nvSpPr>
        <p:spPr>
          <a:xfrm>
            <a:off x="6405236" y="2734494"/>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a:spLocks noChangeAspect="1"/>
          </p:cNvSpPr>
          <p:nvPr/>
        </p:nvSpPr>
        <p:spPr>
          <a:xfrm>
            <a:off x="6631658" y="284553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a:grpSpLocks noChangeAspect="1"/>
          </p:cNvGrpSpPr>
          <p:nvPr/>
        </p:nvGrpSpPr>
        <p:grpSpPr>
          <a:xfrm>
            <a:off x="4955219" y="4084320"/>
            <a:ext cx="2468880" cy="2468880"/>
            <a:chOff x="4267200" y="1409700"/>
            <a:chExt cx="2743200" cy="2743200"/>
          </a:xfrm>
        </p:grpSpPr>
        <p:sp>
          <p:nvSpPr>
            <p:cNvPr id="22" name="Oval 21"/>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a:grpSpLocks noChangeAspect="1"/>
          </p:cNvGrpSpPr>
          <p:nvPr/>
        </p:nvGrpSpPr>
        <p:grpSpPr>
          <a:xfrm>
            <a:off x="1719108" y="4084320"/>
            <a:ext cx="2468880" cy="2468880"/>
            <a:chOff x="4267200" y="1409700"/>
            <a:chExt cx="2743200" cy="2743200"/>
          </a:xfrm>
        </p:grpSpPr>
        <p:sp>
          <p:nvSpPr>
            <p:cNvPr id="26" name="Oval 25"/>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Multiply 28"/>
          <p:cNvSpPr>
            <a:spLocks noChangeAspect="1"/>
          </p:cNvSpPr>
          <p:nvPr/>
        </p:nvSpPr>
        <p:spPr>
          <a:xfrm>
            <a:off x="2832044" y="2355841"/>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a:spLocks noChangeAspect="1"/>
          </p:cNvSpPr>
          <p:nvPr/>
        </p:nvSpPr>
        <p:spPr>
          <a:xfrm>
            <a:off x="2975735" y="2447278"/>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y 30"/>
          <p:cNvSpPr>
            <a:spLocks noChangeAspect="1"/>
          </p:cNvSpPr>
          <p:nvPr/>
        </p:nvSpPr>
        <p:spPr>
          <a:xfrm>
            <a:off x="2799384" y="260185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p:cNvSpPr>
            <a:spLocks noChangeAspect="1"/>
          </p:cNvSpPr>
          <p:nvPr/>
        </p:nvSpPr>
        <p:spPr>
          <a:xfrm>
            <a:off x="2997506" y="2321005"/>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y 32"/>
          <p:cNvSpPr>
            <a:spLocks noChangeAspect="1"/>
          </p:cNvSpPr>
          <p:nvPr/>
        </p:nvSpPr>
        <p:spPr>
          <a:xfrm>
            <a:off x="2723183" y="246469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y 33"/>
          <p:cNvSpPr>
            <a:spLocks noChangeAspect="1"/>
          </p:cNvSpPr>
          <p:nvPr/>
        </p:nvSpPr>
        <p:spPr>
          <a:xfrm>
            <a:off x="2949605" y="2575735"/>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y 34"/>
          <p:cNvSpPr>
            <a:spLocks noChangeAspect="1"/>
          </p:cNvSpPr>
          <p:nvPr/>
        </p:nvSpPr>
        <p:spPr>
          <a:xfrm>
            <a:off x="2819400" y="51054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y 35"/>
          <p:cNvSpPr>
            <a:spLocks noChangeAspect="1"/>
          </p:cNvSpPr>
          <p:nvPr/>
        </p:nvSpPr>
        <p:spPr>
          <a:xfrm>
            <a:off x="3011496" y="53340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y 36"/>
          <p:cNvSpPr>
            <a:spLocks noChangeAspect="1"/>
          </p:cNvSpPr>
          <p:nvPr/>
        </p:nvSpPr>
        <p:spPr>
          <a:xfrm>
            <a:off x="2401896" y="538075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y 37"/>
          <p:cNvSpPr>
            <a:spLocks noChangeAspect="1"/>
          </p:cNvSpPr>
          <p:nvPr/>
        </p:nvSpPr>
        <p:spPr>
          <a:xfrm>
            <a:off x="3240096" y="49987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a:spLocks noChangeAspect="1"/>
          </p:cNvSpPr>
          <p:nvPr/>
        </p:nvSpPr>
        <p:spPr>
          <a:xfrm>
            <a:off x="2554296" y="48768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a:spLocks noChangeAspect="1"/>
          </p:cNvSpPr>
          <p:nvPr/>
        </p:nvSpPr>
        <p:spPr>
          <a:xfrm>
            <a:off x="2936961" y="56083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p:cNvSpPr>
            <a:spLocks noChangeAspect="1"/>
          </p:cNvSpPr>
          <p:nvPr/>
        </p:nvSpPr>
        <p:spPr>
          <a:xfrm>
            <a:off x="6798625" y="55321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ultiply 53"/>
          <p:cNvSpPr>
            <a:spLocks noChangeAspect="1"/>
          </p:cNvSpPr>
          <p:nvPr/>
        </p:nvSpPr>
        <p:spPr>
          <a:xfrm>
            <a:off x="6990721" y="57607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y 54"/>
          <p:cNvSpPr>
            <a:spLocks noChangeAspect="1"/>
          </p:cNvSpPr>
          <p:nvPr/>
        </p:nvSpPr>
        <p:spPr>
          <a:xfrm>
            <a:off x="6381121" y="580747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y 55"/>
          <p:cNvSpPr>
            <a:spLocks noChangeAspect="1"/>
          </p:cNvSpPr>
          <p:nvPr/>
        </p:nvSpPr>
        <p:spPr>
          <a:xfrm>
            <a:off x="7219321" y="542544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p:cNvSpPr>
            <a:spLocks noChangeAspect="1"/>
          </p:cNvSpPr>
          <p:nvPr/>
        </p:nvSpPr>
        <p:spPr>
          <a:xfrm>
            <a:off x="6533521" y="53035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ultiply 57"/>
          <p:cNvSpPr>
            <a:spLocks noChangeAspect="1"/>
          </p:cNvSpPr>
          <p:nvPr/>
        </p:nvSpPr>
        <p:spPr>
          <a:xfrm>
            <a:off x="6916186" y="603504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449115" y="649069"/>
            <a:ext cx="1008866" cy="369332"/>
          </a:xfrm>
          <a:prstGeom prst="rect">
            <a:avLst/>
          </a:prstGeom>
          <a:noFill/>
        </p:spPr>
        <p:txBody>
          <a:bodyPr wrap="none" rtlCol="0">
            <a:spAutoFit/>
          </a:bodyPr>
          <a:lstStyle/>
          <a:p>
            <a:pPr algn="ctr"/>
            <a:r>
              <a:rPr lang="en-US" dirty="0" smtClean="0">
                <a:solidFill>
                  <a:srgbClr val="FFCC00"/>
                </a:solidFill>
                <a:effectLst>
                  <a:outerShdw blurRad="38100" dist="38100" dir="2700000" algn="tl">
                    <a:srgbClr val="000000">
                      <a:alpha val="43137"/>
                    </a:srgbClr>
                  </a:outerShdw>
                </a:effectLst>
              </a:rPr>
              <a:t>Accurate</a:t>
            </a:r>
            <a:endParaRPr lang="en-US" dirty="0">
              <a:solidFill>
                <a:srgbClr val="FFCC00"/>
              </a:solidFill>
              <a:effectLst>
                <a:outerShdw blurRad="38100" dist="38100" dir="2700000" algn="tl">
                  <a:srgbClr val="000000">
                    <a:alpha val="43137"/>
                  </a:srgbClr>
                </a:outerShdw>
              </a:effectLst>
            </a:endParaRPr>
          </a:p>
        </p:txBody>
      </p:sp>
      <p:sp>
        <p:nvSpPr>
          <p:cNvPr id="60" name="TextBox 59"/>
          <p:cNvSpPr txBox="1"/>
          <p:nvPr/>
        </p:nvSpPr>
        <p:spPr>
          <a:xfrm>
            <a:off x="5270754" y="649069"/>
            <a:ext cx="1837811" cy="646331"/>
          </a:xfrm>
          <a:prstGeom prst="rect">
            <a:avLst/>
          </a:prstGeom>
          <a:noFill/>
        </p:spPr>
        <p:txBody>
          <a:bodyPr wrap="none" rtlCol="0">
            <a:spAutoFit/>
          </a:bodyPr>
          <a:lstStyle/>
          <a:p>
            <a:pPr algn="ctr"/>
            <a:r>
              <a:rPr lang="en-US" dirty="0" smtClean="0">
                <a:solidFill>
                  <a:srgbClr val="FFCC00"/>
                </a:solidFill>
                <a:effectLst>
                  <a:outerShdw blurRad="38100" dist="38100" dir="2700000" algn="tl">
                    <a:srgbClr val="000000">
                      <a:alpha val="43137"/>
                    </a:srgbClr>
                  </a:outerShdw>
                </a:effectLst>
              </a:rPr>
              <a:t>Inaccurate</a:t>
            </a:r>
          </a:p>
          <a:p>
            <a:pPr algn="ctr"/>
            <a:r>
              <a:rPr lang="en-US" dirty="0" smtClean="0">
                <a:solidFill>
                  <a:srgbClr val="FFCC00"/>
                </a:solidFill>
                <a:effectLst>
                  <a:outerShdw blurRad="38100" dist="38100" dir="2700000" algn="tl">
                    <a:srgbClr val="000000">
                      <a:alpha val="43137"/>
                    </a:srgbClr>
                  </a:outerShdw>
                </a:effectLst>
              </a:rPr>
              <a:t>(systematic error)</a:t>
            </a:r>
            <a:endParaRPr lang="en-US" dirty="0">
              <a:solidFill>
                <a:srgbClr val="FFCC00"/>
              </a:solidFill>
              <a:effectLst>
                <a:outerShdw blurRad="38100" dist="38100" dir="2700000" algn="tl">
                  <a:srgbClr val="000000">
                    <a:alpha val="43137"/>
                  </a:srgbClr>
                </a:outerShdw>
              </a:effectLst>
            </a:endParaRPr>
          </a:p>
        </p:txBody>
      </p:sp>
      <p:sp>
        <p:nvSpPr>
          <p:cNvPr id="61" name="TextBox 60"/>
          <p:cNvSpPr txBox="1"/>
          <p:nvPr/>
        </p:nvSpPr>
        <p:spPr>
          <a:xfrm>
            <a:off x="990600" y="2150153"/>
            <a:ext cx="461665" cy="759375"/>
          </a:xfrm>
          <a:prstGeom prst="rect">
            <a:avLst/>
          </a:prstGeom>
          <a:noFill/>
        </p:spPr>
        <p:txBody>
          <a:bodyPr vert="vert270" wrap="none" rtlCol="0">
            <a:spAutoFit/>
          </a:bodyPr>
          <a:lstStyle/>
          <a:p>
            <a:pPr algn="ctr"/>
            <a:r>
              <a:rPr lang="en-US" dirty="0" smtClean="0">
                <a:solidFill>
                  <a:srgbClr val="FFCC00"/>
                </a:solidFill>
                <a:effectLst>
                  <a:outerShdw blurRad="38100" dist="38100" dir="2700000" algn="tl">
                    <a:srgbClr val="000000">
                      <a:alpha val="43137"/>
                    </a:srgbClr>
                  </a:outerShdw>
                </a:effectLst>
              </a:rPr>
              <a:t>Precise</a:t>
            </a:r>
            <a:endParaRPr lang="en-US" dirty="0">
              <a:solidFill>
                <a:srgbClr val="FFCC00"/>
              </a:solidFill>
              <a:effectLst>
                <a:outerShdw blurRad="38100" dist="38100" dir="2700000" algn="tl">
                  <a:srgbClr val="000000">
                    <a:alpha val="43137"/>
                  </a:srgbClr>
                </a:outerShdw>
              </a:effectLst>
            </a:endParaRPr>
          </a:p>
        </p:txBody>
      </p:sp>
      <p:sp>
        <p:nvSpPr>
          <p:cNvPr id="62" name="TextBox 61"/>
          <p:cNvSpPr txBox="1"/>
          <p:nvPr/>
        </p:nvSpPr>
        <p:spPr>
          <a:xfrm>
            <a:off x="990600" y="4254302"/>
            <a:ext cx="738664" cy="2128916"/>
          </a:xfrm>
          <a:prstGeom prst="rect">
            <a:avLst/>
          </a:prstGeom>
          <a:noFill/>
        </p:spPr>
        <p:txBody>
          <a:bodyPr vert="vert270" wrap="none" rtlCol="0">
            <a:spAutoFit/>
          </a:bodyPr>
          <a:lstStyle/>
          <a:p>
            <a:pPr algn="ctr"/>
            <a:r>
              <a:rPr lang="en-US" dirty="0" smtClean="0">
                <a:solidFill>
                  <a:srgbClr val="FFCC00"/>
                </a:solidFill>
                <a:effectLst>
                  <a:outerShdw blurRad="38100" dist="38100" dir="2700000" algn="tl">
                    <a:srgbClr val="000000">
                      <a:alpha val="43137"/>
                    </a:srgbClr>
                  </a:outerShdw>
                </a:effectLst>
              </a:rPr>
              <a:t>Imprecise</a:t>
            </a:r>
          </a:p>
          <a:p>
            <a:pPr algn="ctr"/>
            <a:r>
              <a:rPr lang="en-US" dirty="0" smtClean="0">
                <a:solidFill>
                  <a:srgbClr val="FFCC00"/>
                </a:solidFill>
                <a:effectLst>
                  <a:outerShdw blurRad="38100" dist="38100" dir="2700000" algn="tl">
                    <a:srgbClr val="000000">
                      <a:alpha val="43137"/>
                    </a:srgbClr>
                  </a:outerShdw>
                </a:effectLst>
              </a:rPr>
              <a:t>(reproducibility error)</a:t>
            </a:r>
            <a:endParaRPr lang="en-US" dirty="0">
              <a:solidFill>
                <a:srgbClr val="FFCC00"/>
              </a:solidFill>
              <a:effectLst>
                <a:outerShdw blurRad="38100" dist="38100" dir="2700000" algn="tl">
                  <a:srgbClr val="000000">
                    <a:alpha val="43137"/>
                  </a:srgbClr>
                </a:outerShdw>
              </a:effectLst>
            </a:endParaRPr>
          </a:p>
        </p:txBody>
      </p:sp>
      <p:sp>
        <p:nvSpPr>
          <p:cNvPr id="64" name="TextBox 63"/>
          <p:cNvSpPr txBox="1"/>
          <p:nvPr/>
        </p:nvSpPr>
        <p:spPr>
          <a:xfrm>
            <a:off x="3624721" y="115669"/>
            <a:ext cx="1894558" cy="646331"/>
          </a:xfrm>
          <a:prstGeom prst="rect">
            <a:avLst/>
          </a:prstGeom>
          <a:noFill/>
        </p:spPr>
        <p:txBody>
          <a:bodyPr wrap="none" rtlCol="0">
            <a:spAutoFit/>
          </a:bodyPr>
          <a:lstStyle/>
          <a:p>
            <a:pPr algn="ctr"/>
            <a:r>
              <a:rPr lang="en-US" sz="3600" b="1" dirty="0" smtClean="0">
                <a:solidFill>
                  <a:srgbClr val="FFCC00"/>
                </a:solidFill>
                <a:effectLst>
                  <a:outerShdw blurRad="38100" dist="38100" dir="2700000" algn="tl">
                    <a:srgbClr val="000000">
                      <a:alpha val="43137"/>
                    </a:srgbClr>
                  </a:outerShdw>
                </a:effectLst>
              </a:rPr>
              <a:t>Accuracy</a:t>
            </a:r>
            <a:endParaRPr lang="en-US" sz="3600" b="1" dirty="0">
              <a:solidFill>
                <a:srgbClr val="FFCC00"/>
              </a:solidFill>
              <a:effectLst>
                <a:outerShdw blurRad="38100" dist="38100" dir="2700000" algn="tl">
                  <a:srgbClr val="000000">
                    <a:alpha val="43137"/>
                  </a:srgbClr>
                </a:outerShdw>
              </a:effectLst>
            </a:endParaRPr>
          </a:p>
        </p:txBody>
      </p:sp>
      <p:sp>
        <p:nvSpPr>
          <p:cNvPr id="65" name="TextBox 64"/>
          <p:cNvSpPr txBox="1"/>
          <p:nvPr/>
        </p:nvSpPr>
        <p:spPr>
          <a:xfrm>
            <a:off x="328136" y="2513396"/>
            <a:ext cx="738664" cy="1831207"/>
          </a:xfrm>
          <a:prstGeom prst="rect">
            <a:avLst/>
          </a:prstGeom>
          <a:noFill/>
        </p:spPr>
        <p:txBody>
          <a:bodyPr vert="vert270" wrap="none" rtlCol="0">
            <a:spAutoFit/>
          </a:bodyPr>
          <a:lstStyle/>
          <a:p>
            <a:pPr algn="ctr"/>
            <a:r>
              <a:rPr lang="en-US" sz="3600" b="1" dirty="0" smtClean="0">
                <a:solidFill>
                  <a:srgbClr val="FFCC00"/>
                </a:solidFill>
                <a:effectLst>
                  <a:outerShdw blurRad="38100" dist="38100" dir="2700000" algn="tl">
                    <a:srgbClr val="000000">
                      <a:alpha val="43137"/>
                    </a:srgbClr>
                  </a:outerShdw>
                </a:effectLst>
              </a:rPr>
              <a:t>Precision</a:t>
            </a:r>
            <a:endParaRPr lang="en-US" sz="3600" b="1" dirty="0">
              <a:solidFill>
                <a:srgbClr val="FF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6230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Error and Uncertainty</a:t>
            </a:r>
            <a:endParaRPr lang="en-US" dirty="0" smtClean="0"/>
          </a:p>
        </p:txBody>
      </p:sp>
      <p:sp>
        <p:nvSpPr>
          <p:cNvPr id="36867" name="Rectangle 3"/>
          <p:cNvSpPr>
            <a:spLocks noGrp="1" noChangeArrowheads="1"/>
          </p:cNvSpPr>
          <p:nvPr>
            <p:ph type="body" idx="1"/>
          </p:nvPr>
        </p:nvSpPr>
        <p:spPr/>
        <p:txBody>
          <a:bodyPr>
            <a:normAutofit fontScale="85000" lnSpcReduction="10000"/>
          </a:bodyPr>
          <a:lstStyle/>
          <a:p>
            <a:pPr>
              <a:spcAft>
                <a:spcPts val="600"/>
              </a:spcAft>
            </a:pPr>
            <a:r>
              <a:rPr lang="en-US" dirty="0"/>
              <a:t>Uncertainty arises when we are not sure about the ‘true’ state of the environment; it is an expression of confidence based on limited knowledge</a:t>
            </a:r>
          </a:p>
          <a:p>
            <a:pPr>
              <a:spcAft>
                <a:spcPts val="600"/>
              </a:spcAft>
            </a:pPr>
            <a:r>
              <a:rPr lang="en-US" dirty="0"/>
              <a:t>Uncertainty is an </a:t>
            </a:r>
            <a:r>
              <a:rPr lang="en-US" b="1" dirty="0">
                <a:solidFill>
                  <a:srgbClr val="FFCC00"/>
                </a:solidFill>
              </a:rPr>
              <a:t>acknowledgement of error</a:t>
            </a:r>
            <a:r>
              <a:rPr lang="en-US" dirty="0"/>
              <a:t>: we are aware that our representation of reality may differ from reality and express this by being uncertain</a:t>
            </a:r>
          </a:p>
          <a:p>
            <a:pPr>
              <a:spcAft>
                <a:spcPts val="600"/>
              </a:spcAft>
            </a:pPr>
            <a:r>
              <a:rPr lang="en-US" dirty="0"/>
              <a:t>Uncertainty is </a:t>
            </a:r>
            <a:r>
              <a:rPr lang="en-US" b="1" dirty="0">
                <a:solidFill>
                  <a:srgbClr val="FFCC00"/>
                </a:solidFill>
              </a:rPr>
              <a:t>subjective</a:t>
            </a:r>
            <a:r>
              <a:rPr lang="en-US" dirty="0"/>
              <a:t>; one person can be more uncertain than another</a:t>
            </a:r>
          </a:p>
          <a:p>
            <a:pPr>
              <a:spcAft>
                <a:spcPts val="600"/>
              </a:spcAft>
            </a:pPr>
            <a:r>
              <a:rPr lang="en-US" dirty="0"/>
              <a:t>In the presence of uncertainty, </a:t>
            </a:r>
            <a:r>
              <a:rPr lang="en-US" b="1" dirty="0">
                <a:solidFill>
                  <a:srgbClr val="FFCC00"/>
                </a:solidFill>
              </a:rPr>
              <a:t>we cannot identify a true ‘reality’</a:t>
            </a:r>
            <a:r>
              <a:rPr lang="en-US" dirty="0"/>
              <a:t>.  But perhaps we can identify all possible realities and a probability for each one.</a:t>
            </a:r>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Heuvelink</a:t>
            </a:r>
            <a:r>
              <a:rPr lang="en-US" sz="2000" dirty="0" smtClean="0">
                <a:solidFill>
                  <a:schemeClr val="accent5"/>
                </a:solidFill>
                <a:effectLst>
                  <a:outerShdw blurRad="38100" dist="38100" dir="2700000" algn="tl">
                    <a:srgbClr val="000000">
                      <a:alpha val="43137"/>
                    </a:srgbClr>
                  </a:outerShdw>
                </a:effectLst>
              </a:rPr>
              <a:t> (2012)</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585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61&quot;&gt;&lt;/object&gt;&lt;object type=&quot;2&quot; unique_id=&quot;10062&quot;&gt;&lt;object type=&quot;3&quot; unique_id=&quot;10063&quot;&gt;&lt;property id=&quot;20148&quot; value=&quot;5&quot;/&gt;&lt;property id=&quot;20300&quot; value=&quot;Slide 1 - &amp;quot;Module 3 &amp;#x0D;&amp;#x0A;Data Characteristics&amp;quot;&quot;/&gt;&lt;property id=&quot;20307&quot; value=&quot;258&quot;/&gt;&lt;/object&gt;&lt;object type=&quot;3&quot; unique_id=&quot;10064&quot;&gt;&lt;property id=&quot;20148&quot; value=&quot;5&quot;/&gt;&lt;property id=&quot;20300&quot; value=&quot;Slide 2 - &amp;quot;Types of data used in DSM&amp;quot;&quot;/&gt;&lt;property id=&quot;20307&quot; value=&quot;259&quot;/&gt;&lt;/object&gt;&lt;object type=&quot;3&quot; unique_id=&quot;10065&quot;&gt;&lt;property id=&quot;20148&quot; value=&quot;5&quot;/&gt;&lt;property id=&quot;20300&quot; value=&quot;Slide 3 - &amp;quot;Types of data used in DSM&amp;quot;&quot;/&gt;&lt;property id=&quot;20307&quot; value=&quot;260&quot;/&gt;&lt;/object&gt;&lt;object type=&quot;3&quot; unique_id=&quot;10106&quot;&gt;&lt;property id=&quot;20148&quot; value=&quot;5&quot;/&gt;&lt;property id=&quot;20300&quot; value=&quot;Slide 4 - &amp;quot;Characteristics of Remotely Sensed Data&amp;quot;&quot;/&gt;&lt;property id=&quot;20307&quot; value=&quot;263&quot;/&gt;&lt;/object&gt;&lt;object type=&quot;3&quot; unique_id=&quot;10107&quot;&gt;&lt;property id=&quot;20148&quot; value=&quot;5&quot;/&gt;&lt;property id=&quot;20300&quot; value=&quot;Slide 5 - &amp;quot;Raster, more than a pretty picture&amp;quot;&quot;/&gt;&lt;property id=&quot;20307&quot; value=&quot;264&quot;/&gt;&lt;/object&gt;&lt;object type=&quot;3&quot; unique_id=&quot;10152&quot;&gt;&lt;property id=&quot;20148&quot; value=&quot;5&quot;/&gt;&lt;property id=&quot;20300&quot; value=&quot;Slide 6 - &amp;quot;Polygon&amp;quot;&quot;/&gt;&lt;property id=&quot;20307&quot; value=&quot;265&quot;/&gt;&lt;/object&gt;&lt;object type=&quot;3&quot; unique_id=&quot;10153&quot;&gt;&lt;property id=&quot;20148&quot; value=&quot;5&quot;/&gt;&lt;property id=&quot;20300&quot; value=&quot;Slide 7 - &amp;quot;Rasters vs. Polygons&amp;quot;&quot;/&gt;&lt;property id=&quot;20307&quot; value=&quot;266&quot;/&gt;&lt;/object&gt;&lt;object type=&quot;3&quot; unique_id=&quot;10226&quot;&gt;&lt;property id=&quot;20148&quot; value=&quot;5&quot;/&gt;&lt;property id=&quot;20300&quot; value=&quot;Slide 8 - &amp;quot;Rasters vs. Polygons&amp;quot;&quot;/&gt;&lt;property id=&quot;20307&quot; value=&quot;267&quot;/&gt;&lt;/object&gt;&lt;object type=&quot;3&quot; unique_id=&quot;10227&quot;&gt;&lt;property id=&quot;20148&quot; value=&quot;5&quot;/&gt;&lt;property id=&quot;20300&quot; value=&quot;Slide 9 - &amp;quot;Types of Remote Sensing Data&amp;quot;&quot;/&gt;&lt;property id=&quot;20307&quot; value=&quot;268&quot;/&gt;&lt;/object&gt;&lt;object type=&quot;3&quot; unique_id=&quot;10327&quot;&gt;&lt;property id=&quot;20148&quot; value=&quot;5&quot;/&gt;&lt;property id=&quot;20300&quot; value=&quot;Slide 10 - &amp;quot;Spectral Data&amp;quot;&quot;/&gt;&lt;property id=&quot;20307&quot; value=&quot;269&quot;/&gt;&lt;/object&gt;&lt;object type=&quot;3&quot; unique_id=&quot;10328&quot;&gt;&lt;property id=&quot;20148&quot; value=&quot;5&quot;/&gt;&lt;property id=&quot;20300&quot; value=&quot;Slide 11 - &amp;quot;Lidar&amp;quot;&quot;/&gt;&lt;property id=&quot;20307&quot; value=&quot;270&quot;/&gt;&lt;/object&gt;&lt;object type=&quot;3&quot; unique_id=&quot;11862&quot;&gt;&lt;property id=&quot;20148&quot; value=&quot;5&quot;/&gt;&lt;property id=&quot;20300&quot; value=&quot;Slide 12 - &amp;quot;Lidar characteristics&amp;quot;&quot;/&gt;&lt;property id=&quot;20307&quot; value=&quot;271&quot;/&gt;&lt;/object&gt;&lt;object type=&quot;3&quot; unique_id=&quot;12003&quot;&gt;&lt;property id=&quot;20148&quot; value=&quot;5&quot;/&gt;&lt;property id=&quot;20300&quot; value=&quot;Slide 13 - &amp;quot;Knowledge Data&amp;quot;&quot;/&gt;&lt;property id=&quot;20307&quot; value=&quot;272&quot;/&gt;&lt;/object&gt;&lt;object type=&quot;3&quot; unique_id=&quot;12004&quot;&gt;&lt;property id=&quot;20148&quot; value=&quot;5&quot;/&gt;&lt;property id=&quot;20300&quot; value=&quot;Slide 14&quot;/&gt;&lt;property id=&quot;20307&quot; value=&quot;273&quot;/&gt;&lt;/object&gt;&lt;object type=&quot;3&quot; unique_id=&quot;12005&quot;&gt;&lt;property id=&quot;20148&quot; value=&quot;5&quot;/&gt;&lt;property id=&quot;20300&quot; value=&quot;Slide 15&quot;/&gt;&lt;property id=&quot;20307&quot; value=&quot;274&quot;/&gt;&lt;/object&gt;&lt;object type=&quot;3&quot; unique_id=&quot;12057&quot;&gt;&lt;property id=&quot;20148&quot; value=&quot;5&quot;/&gt;&lt;property id=&quot;20300&quot; value=&quot;Slide 16 - &amp;quot;Ground Truth Data&amp;quot;&quot;/&gt;&lt;property id=&quot;20307&quot; value=&quot;275&quot;/&gt;&lt;/object&gt;&lt;object type=&quot;3&quot; unique_id=&quot;12292&quot;&gt;&lt;property id=&quot;20148&quot; value=&quot;5&quot;/&gt;&lt;property id=&quot;20300&quot; value=&quot;Slide 17 - &amp;quot;Integration&amp;quot;&quot;/&gt;&lt;property id=&quot;20307&quot; value=&quot;276&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1254</TotalTime>
  <Words>2840</Words>
  <Application>Microsoft Office PowerPoint</Application>
  <PresentationFormat>On-screen Show (4:3)</PresentationFormat>
  <Paragraphs>506</Paragraphs>
  <Slides>43</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Cambria Math</vt:lpstr>
      <vt:lpstr>Fira Sans Light</vt:lpstr>
      <vt:lpstr>Symbol</vt:lpstr>
      <vt:lpstr>Office Theme</vt:lpstr>
      <vt:lpstr>Validation and Uncertainty</vt:lpstr>
      <vt:lpstr>Validation and Uncertainty</vt:lpstr>
      <vt:lpstr>Error</vt:lpstr>
      <vt:lpstr>Common Sources of Error </vt:lpstr>
      <vt:lpstr>Error</vt:lpstr>
      <vt:lpstr>Error</vt:lpstr>
      <vt:lpstr>Accuracy and Precision</vt:lpstr>
      <vt:lpstr>PowerPoint Presentation</vt:lpstr>
      <vt:lpstr>Error and Uncertainty</vt:lpstr>
      <vt:lpstr>Exercise</vt:lpstr>
      <vt:lpstr>Validation: Assess Uncertainty</vt:lpstr>
      <vt:lpstr>Apparent Validation</vt:lpstr>
      <vt:lpstr>Heteroscedasticity</vt:lpstr>
      <vt:lpstr>Apparent Validation</vt:lpstr>
      <vt:lpstr>Apparent Validation</vt:lpstr>
      <vt:lpstr>PowerPoint Presentation</vt:lpstr>
      <vt:lpstr>Internal Validation</vt:lpstr>
      <vt:lpstr>Internal Validation</vt:lpstr>
      <vt:lpstr>Internal Validation</vt:lpstr>
      <vt:lpstr>Internal Validation</vt:lpstr>
      <vt:lpstr>Internal Validation</vt:lpstr>
      <vt:lpstr>Internal Validation</vt:lpstr>
      <vt:lpstr>Internal Validation</vt:lpstr>
      <vt:lpstr>Internal Validation</vt:lpstr>
      <vt:lpstr>Internal Validation</vt:lpstr>
      <vt:lpstr>Internal Validation</vt:lpstr>
      <vt:lpstr>Internal Validation</vt:lpstr>
      <vt:lpstr>Confusion Matrix</vt:lpstr>
      <vt:lpstr>Internal Validation</vt:lpstr>
      <vt:lpstr>Internal Validation</vt:lpstr>
      <vt:lpstr>External Validation</vt:lpstr>
      <vt:lpstr>External Validation</vt:lpstr>
      <vt:lpstr>Example of Soil Taxa Mapping</vt:lpstr>
      <vt:lpstr>Regression Tree Model</vt:lpstr>
      <vt:lpstr>Validation</vt:lpstr>
      <vt:lpstr>Validation</vt:lpstr>
      <vt:lpstr>From Nauman et al., 2015</vt:lpstr>
      <vt:lpstr>Compare Models</vt:lpstr>
      <vt:lpstr>Questions?</vt:lpstr>
      <vt:lpstr>Classic Trade-off</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Data Characteristics</dc:title>
  <dc:creator>hwinzele</dc:creator>
  <cp:lastModifiedBy>Wills, Skye - NRCS, Lincoln, NE</cp:lastModifiedBy>
  <cp:revision>102</cp:revision>
  <dcterms:created xsi:type="dcterms:W3CDTF">2012-01-13T01:03:07Z</dcterms:created>
  <dcterms:modified xsi:type="dcterms:W3CDTF">2017-02-15T20:30:03Z</dcterms:modified>
</cp:coreProperties>
</file>